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24" r:id="rId4"/>
    <p:sldId id="325" r:id="rId5"/>
    <p:sldId id="326" r:id="rId6"/>
    <p:sldId id="299" r:id="rId7"/>
    <p:sldId id="295" r:id="rId8"/>
    <p:sldId id="311" r:id="rId9"/>
    <p:sldId id="305" r:id="rId10"/>
    <p:sldId id="315" r:id="rId11"/>
    <p:sldId id="296" r:id="rId12"/>
    <p:sldId id="303" r:id="rId13"/>
    <p:sldId id="260" r:id="rId14"/>
    <p:sldId id="327" r:id="rId15"/>
    <p:sldId id="306" r:id="rId16"/>
    <p:sldId id="307" r:id="rId17"/>
    <p:sldId id="304" r:id="rId18"/>
    <p:sldId id="320" r:id="rId19"/>
    <p:sldId id="319" r:id="rId20"/>
    <p:sldId id="323" r:id="rId21"/>
    <p:sldId id="28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1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 autoAdjust="0"/>
    <p:restoredTop sz="74067" autoAdjust="0"/>
  </p:normalViewPr>
  <p:slideViewPr>
    <p:cSldViewPr snapToGrid="0">
      <p:cViewPr varScale="1">
        <p:scale>
          <a:sx n="52" d="100"/>
          <a:sy n="52" d="100"/>
        </p:scale>
        <p:origin x="127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4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338D5-9623-436F-99F2-94868506BBFF}" type="datetimeFigureOut">
              <a:rPr lang="hu-HU" smtClean="0"/>
              <a:t>2024.05.09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ECBA-B0C7-41DC-91A0-2A2490FEA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58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CÍMDIA</a:t>
            </a:r>
            <a:br>
              <a:rPr lang="hu-HU" dirty="0"/>
            </a:br>
            <a:endParaRPr lang="hu-HU" dirty="0"/>
          </a:p>
          <a:p>
            <a:r>
              <a:rPr lang="hu-HU" dirty="0"/>
              <a:t>Ezt a diát mindig kezdődiának használjuk, a prezentáció címének megadásával.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85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1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ZÁRÓDIA_1</a:t>
            </a:r>
          </a:p>
          <a:p>
            <a:endParaRPr lang="hu-HU" dirty="0"/>
          </a:p>
          <a:p>
            <a:r>
              <a:rPr lang="hu-HU" dirty="0"/>
              <a:t>Ezen a dián tudjuk feltüntetni a záráskor elmondott, de fontos, kiemelendő információkat. (pl. kedvezményes lehetőségek)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68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TARTALOMEGYZÉK</a:t>
            </a:r>
          </a:p>
          <a:p>
            <a:endParaRPr lang="hu-HU" dirty="0"/>
          </a:p>
          <a:p>
            <a:r>
              <a:rPr lang="hu-HU" dirty="0" err="1"/>
              <a:t>Felsorolásszerűen</a:t>
            </a:r>
            <a:r>
              <a:rPr lang="hu-HU" dirty="0"/>
              <a:t> be tudjuk mutatni az előadás fő pontjait.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89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42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65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87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07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62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SZÖVEGES</a:t>
            </a:r>
          </a:p>
          <a:p>
            <a:endParaRPr lang="hu-HU" dirty="0"/>
          </a:p>
          <a:p>
            <a:r>
              <a:rPr lang="hu-HU" dirty="0"/>
              <a:t>Szöveges sablon, amit akkor használjunk , ha fejezetcímet, alcímet és szöveges tartalmat/felsorolást szeretnénk megjeleníteni.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11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DECBA-B0C7-41DC-91A0-2A2490FEA58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32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39391E98-D1E3-4D1B-91BB-0C45C1AE2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85B08C1-9432-4C75-9E67-576B4FEC4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2575" y="4167739"/>
            <a:ext cx="6276975" cy="4780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A4B3982E-E7DC-4E64-AA2C-1F8738467138}"/>
              </a:ext>
            </a:extLst>
          </p:cNvPr>
          <p:cNvCxnSpPr>
            <a:cxnSpLocks/>
          </p:cNvCxnSpPr>
          <p:nvPr userDrawn="1"/>
        </p:nvCxnSpPr>
        <p:spPr>
          <a:xfrm>
            <a:off x="2962575" y="2286000"/>
            <a:ext cx="9525" cy="220980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8DB4F141-3FB1-4BE2-9EA7-E2D7050BCA52}"/>
              </a:ext>
            </a:extLst>
          </p:cNvPr>
          <p:cNvCxnSpPr>
            <a:cxnSpLocks/>
          </p:cNvCxnSpPr>
          <p:nvPr userDrawn="1"/>
        </p:nvCxnSpPr>
        <p:spPr>
          <a:xfrm>
            <a:off x="9239550" y="2286000"/>
            <a:ext cx="0" cy="220980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6983ABCF-F843-4EB5-A495-61A8F5447B1D}"/>
              </a:ext>
            </a:extLst>
          </p:cNvPr>
          <p:cNvCxnSpPr>
            <a:cxnSpLocks/>
          </p:cNvCxnSpPr>
          <p:nvPr userDrawn="1"/>
        </p:nvCxnSpPr>
        <p:spPr>
          <a:xfrm flipH="1">
            <a:off x="2962575" y="4476750"/>
            <a:ext cx="1888558" cy="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541B75C6-0F04-4981-99C9-3D50F836641F}"/>
              </a:ext>
            </a:extLst>
          </p:cNvPr>
          <p:cNvCxnSpPr>
            <a:cxnSpLocks/>
          </p:cNvCxnSpPr>
          <p:nvPr userDrawn="1"/>
        </p:nvCxnSpPr>
        <p:spPr>
          <a:xfrm flipH="1">
            <a:off x="7382176" y="4476750"/>
            <a:ext cx="1857374" cy="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9581CAF8-54E9-45A8-A771-F78A6FBA96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962575" y="2306157"/>
            <a:ext cx="6276975" cy="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>
            <a:extLst>
              <a:ext uri="{FF2B5EF4-FFF2-40B4-BE49-F238E27FC236}">
                <a16:creationId xmlns:a16="http://schemas.microsoft.com/office/drawing/2014/main" id="{FAAA1165-7C54-4016-958C-56E67FE8E1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90" y="2676941"/>
            <a:ext cx="5743743" cy="10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megjegyzés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B691F0-5193-4310-9993-234169EB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2403557"/>
            <a:ext cx="10515600" cy="3510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29FE2E0-CDF6-4122-9031-22CC8AD18B9C}"/>
              </a:ext>
            </a:extLst>
          </p:cNvPr>
          <p:cNvSpPr/>
          <p:nvPr userDrawn="1"/>
        </p:nvSpPr>
        <p:spPr>
          <a:xfrm>
            <a:off x="1165457" y="5914351"/>
            <a:ext cx="4180115" cy="416379"/>
          </a:xfrm>
          <a:prstGeom prst="rect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BC43D3B7-CAC6-499A-AD86-6C1B10FBA77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457" y="5977396"/>
            <a:ext cx="4180115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495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megjegyzéss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B691F0-5193-4310-9993-234169EB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2403557"/>
            <a:ext cx="10515600" cy="3510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29FE2E0-CDF6-4122-9031-22CC8AD18B9C}"/>
              </a:ext>
            </a:extLst>
          </p:cNvPr>
          <p:cNvSpPr/>
          <p:nvPr userDrawn="1"/>
        </p:nvSpPr>
        <p:spPr>
          <a:xfrm>
            <a:off x="1165457" y="5914351"/>
            <a:ext cx="4677078" cy="416379"/>
          </a:xfrm>
          <a:prstGeom prst="rect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BC43D3B7-CAC6-499A-AD86-6C1B10FBA77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457" y="5977396"/>
            <a:ext cx="4180115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604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+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232CE0C-B9A2-4952-AB78-BCAEC37DF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E26867BC-756D-44E0-A25E-16EA35B39B48}"/>
              </a:ext>
            </a:extLst>
          </p:cNvPr>
          <p:cNvSpPr/>
          <p:nvPr userDrawn="1"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8" y="1138280"/>
            <a:ext cx="6793046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58" y="1815822"/>
            <a:ext cx="6793046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B691F0-5193-4310-9993-234169EB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8" y="2147018"/>
            <a:ext cx="6793046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bg1">
                    <a:lumMod val="95000"/>
                  </a:schemeClr>
                </a:solidFill>
              </a:rPr>
              <a:t>ecovis.hu</a:t>
            </a:r>
          </a:p>
        </p:txBody>
      </p:sp>
    </p:spTree>
    <p:extLst>
      <p:ext uri="{BB962C8B-B14F-4D97-AF65-F5344CB8AC3E}">
        <p14:creationId xmlns:p14="http://schemas.microsoft.com/office/powerpoint/2010/main" val="34586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+kép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232CE0C-B9A2-4952-AB78-BCAEC37DF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E26867BC-756D-44E0-A25E-16EA35B39B48}"/>
              </a:ext>
            </a:extLst>
          </p:cNvPr>
          <p:cNvSpPr/>
          <p:nvPr userDrawn="1"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8" y="1138280"/>
            <a:ext cx="6793046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58" y="1815822"/>
            <a:ext cx="6793046" cy="14498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bg1">
                    <a:lumMod val="95000"/>
                  </a:schemeClr>
                </a:solidFill>
              </a:rPr>
              <a:t>ecovis.hu</a:t>
            </a:r>
          </a:p>
        </p:txBody>
      </p:sp>
    </p:spTree>
    <p:extLst>
      <p:ext uri="{BB962C8B-B14F-4D97-AF65-F5344CB8AC3E}">
        <p14:creationId xmlns:p14="http://schemas.microsoft.com/office/powerpoint/2010/main" val="41596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galm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232CE0C-B9A2-4952-AB78-BCAEC37DF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E26867BC-756D-44E0-A25E-16EA35B39B48}"/>
              </a:ext>
            </a:extLst>
          </p:cNvPr>
          <p:cNvSpPr/>
          <p:nvPr userDrawn="1"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8" y="1138280"/>
            <a:ext cx="6793046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bg1">
                    <a:lumMod val="95000"/>
                  </a:schemeClr>
                </a:solidFill>
              </a:rPr>
              <a:t>ecovis.hu</a:t>
            </a:r>
          </a:p>
        </p:txBody>
      </p:sp>
      <p:sp>
        <p:nvSpPr>
          <p:cNvPr id="14" name="Nyíl: ötszög 13">
            <a:extLst>
              <a:ext uri="{FF2B5EF4-FFF2-40B4-BE49-F238E27FC236}">
                <a16:creationId xmlns:a16="http://schemas.microsoft.com/office/drawing/2014/main" id="{5A6776DE-C4E2-4CCF-97B4-358CA8572281}"/>
              </a:ext>
            </a:extLst>
          </p:cNvPr>
          <p:cNvSpPr/>
          <p:nvPr userDrawn="1"/>
        </p:nvSpPr>
        <p:spPr>
          <a:xfrm rot="16200000">
            <a:off x="2155959" y="1276643"/>
            <a:ext cx="791455" cy="2772457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6F386675-6583-4086-AFDA-599E848911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65460" y="2275592"/>
            <a:ext cx="2772451" cy="7914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0" name="Nyíl: ötszög 19">
            <a:extLst>
              <a:ext uri="{FF2B5EF4-FFF2-40B4-BE49-F238E27FC236}">
                <a16:creationId xmlns:a16="http://schemas.microsoft.com/office/drawing/2014/main" id="{4773210B-73BE-4D18-8F87-F209CA7FEFA3}"/>
              </a:ext>
            </a:extLst>
          </p:cNvPr>
          <p:cNvSpPr/>
          <p:nvPr userDrawn="1"/>
        </p:nvSpPr>
        <p:spPr>
          <a:xfrm rot="16200000">
            <a:off x="2161398" y="2359957"/>
            <a:ext cx="791455" cy="2772457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DE27C84B-F10A-46B4-9DE6-660A2159951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70899" y="3358906"/>
            <a:ext cx="2772451" cy="7914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2" name="Nyíl: ötszög 21">
            <a:extLst>
              <a:ext uri="{FF2B5EF4-FFF2-40B4-BE49-F238E27FC236}">
                <a16:creationId xmlns:a16="http://schemas.microsoft.com/office/drawing/2014/main" id="{DC05732D-6EB8-4104-82BF-81D98F12B1FA}"/>
              </a:ext>
            </a:extLst>
          </p:cNvPr>
          <p:cNvSpPr/>
          <p:nvPr userDrawn="1"/>
        </p:nvSpPr>
        <p:spPr>
          <a:xfrm rot="16200000">
            <a:off x="2155957" y="3451719"/>
            <a:ext cx="791455" cy="2772457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38C9998E-77D2-4B9E-8DB4-9CECBBBF2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65458" y="4450668"/>
            <a:ext cx="2772451" cy="7914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466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4" grpId="0" animBg="1"/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zös halm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29F110-498B-4607-98C7-E092048B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0" y="1139383"/>
            <a:ext cx="10515600" cy="4490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B543D05-19C4-454F-81CF-98406AF443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032A88E7-D9DE-4CA4-AC7D-26831E9EC9A6}"/>
              </a:ext>
            </a:extLst>
          </p:cNvPr>
          <p:cNvSpPr/>
          <p:nvPr userDrawn="1"/>
        </p:nvSpPr>
        <p:spPr>
          <a:xfrm>
            <a:off x="4210334" y="2856072"/>
            <a:ext cx="3763370" cy="822278"/>
          </a:xfrm>
          <a:custGeom>
            <a:avLst/>
            <a:gdLst>
              <a:gd name="connsiteX0" fmla="*/ 0 w 3763370"/>
              <a:gd name="connsiteY0" fmla="*/ 0 h 822278"/>
              <a:gd name="connsiteX1" fmla="*/ 167185 w 3763370"/>
              <a:gd name="connsiteY1" fmla="*/ 409433 h 822278"/>
              <a:gd name="connsiteX2" fmla="*/ 3412 w 3763370"/>
              <a:gd name="connsiteY2" fmla="*/ 822278 h 822278"/>
              <a:gd name="connsiteX3" fmla="*/ 3763370 w 3763370"/>
              <a:gd name="connsiteY3" fmla="*/ 822278 h 822278"/>
              <a:gd name="connsiteX4" fmla="*/ 3603009 w 3763370"/>
              <a:gd name="connsiteY4" fmla="*/ 423081 h 822278"/>
              <a:gd name="connsiteX5" fmla="*/ 3763370 w 3763370"/>
              <a:gd name="connsiteY5" fmla="*/ 10236 h 822278"/>
              <a:gd name="connsiteX6" fmla="*/ 0 w 3763370"/>
              <a:gd name="connsiteY6" fmla="*/ 0 h 82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370" h="822278">
                <a:moveTo>
                  <a:pt x="0" y="0"/>
                </a:moveTo>
                <a:lnTo>
                  <a:pt x="167185" y="409433"/>
                </a:lnTo>
                <a:lnTo>
                  <a:pt x="3412" y="822278"/>
                </a:lnTo>
                <a:lnTo>
                  <a:pt x="3763370" y="822278"/>
                </a:lnTo>
                <a:lnTo>
                  <a:pt x="3603009" y="423081"/>
                </a:lnTo>
                <a:lnTo>
                  <a:pt x="3763370" y="10236"/>
                </a:lnTo>
                <a:lnTo>
                  <a:pt x="0" y="0"/>
                </a:lnTo>
                <a:close/>
              </a:path>
            </a:pathLst>
          </a:cu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3AE5EE2-5AB7-4268-B7B6-80E29AA05227}"/>
              </a:ext>
            </a:extLst>
          </p:cNvPr>
          <p:cNvSpPr/>
          <p:nvPr userDrawn="1"/>
        </p:nvSpPr>
        <p:spPr>
          <a:xfrm>
            <a:off x="7592514" y="2987176"/>
            <a:ext cx="2443026" cy="560070"/>
          </a:xfrm>
          <a:prstGeom prst="rect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F4C68314-13AB-48EE-8FBD-9CD062849065}"/>
              </a:ext>
            </a:extLst>
          </p:cNvPr>
          <p:cNvSpPr/>
          <p:nvPr userDrawn="1"/>
        </p:nvSpPr>
        <p:spPr>
          <a:xfrm>
            <a:off x="2156460" y="2987176"/>
            <a:ext cx="2443026" cy="560070"/>
          </a:xfrm>
          <a:prstGeom prst="rect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F784D0D6-82CF-4301-BBB9-B935B595613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64238" y="2958148"/>
            <a:ext cx="3655561" cy="618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487D96A3-7EDE-4E9C-8EB7-93D6C268B2F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115695" y="2958148"/>
            <a:ext cx="3655561" cy="618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46B8A22F-3679-40FA-B5CE-E3F79EB1D80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6686" y="2958147"/>
            <a:ext cx="3655561" cy="618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70324B96-B8C5-4D05-BB08-DCAF5868940E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">
            <a:extLst>
              <a:ext uri="{FF2B5EF4-FFF2-40B4-BE49-F238E27FC236}">
                <a16:creationId xmlns:a16="http://schemas.microsoft.com/office/drawing/2014/main" id="{41C79630-5870-4F83-B36F-9A45976C5ECA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8" name="Háromszög 17">
            <a:extLst>
              <a:ext uri="{FF2B5EF4-FFF2-40B4-BE49-F238E27FC236}">
                <a16:creationId xmlns:a16="http://schemas.microsoft.com/office/drawing/2014/main" id="{D34A2230-57F5-4DDA-8292-29D98F847EB7}"/>
              </a:ext>
            </a:extLst>
          </p:cNvPr>
          <p:cNvSpPr/>
          <p:nvPr userDrawn="1"/>
        </p:nvSpPr>
        <p:spPr>
          <a:xfrm rot="10800000">
            <a:off x="3088158" y="4203055"/>
            <a:ext cx="412616" cy="35570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C31DB8CB-553D-4CB9-8946-7D9D131AC8A0}"/>
              </a:ext>
            </a:extLst>
          </p:cNvPr>
          <p:cNvSpPr/>
          <p:nvPr userDrawn="1"/>
        </p:nvSpPr>
        <p:spPr>
          <a:xfrm rot="10800000">
            <a:off x="8737167" y="4203054"/>
            <a:ext cx="412616" cy="35570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0CB4008E-7562-41C7-8131-9F0ACE8A677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15695" y="4830721"/>
            <a:ext cx="3655561" cy="618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8D979A95-A314-4366-BD22-90E7959DBAF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466686" y="4830721"/>
            <a:ext cx="3655561" cy="618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286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amat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33BA8E8-C364-4445-9201-2019EC75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808BC4B0-D703-4DA7-80A8-F047D045385A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ím 1">
            <a:extLst>
              <a:ext uri="{FF2B5EF4-FFF2-40B4-BE49-F238E27FC236}">
                <a16:creationId xmlns:a16="http://schemas.microsoft.com/office/drawing/2014/main" id="{6AA3CBCA-403F-4F60-8E50-4D6C72E47476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6" name="Nyíl: ötszög 15">
            <a:extLst>
              <a:ext uri="{FF2B5EF4-FFF2-40B4-BE49-F238E27FC236}">
                <a16:creationId xmlns:a16="http://schemas.microsoft.com/office/drawing/2014/main" id="{3A8C01B2-6A21-4537-8B53-562936A3FA4F}"/>
              </a:ext>
            </a:extLst>
          </p:cNvPr>
          <p:cNvSpPr/>
          <p:nvPr userDrawn="1"/>
        </p:nvSpPr>
        <p:spPr>
          <a:xfrm>
            <a:off x="7931770" y="2531004"/>
            <a:ext cx="2750704" cy="1216119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hu-HU" dirty="0"/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2741D324-0F17-4402-BD82-B4F0B767380E}"/>
              </a:ext>
            </a:extLst>
          </p:cNvPr>
          <p:cNvSpPr/>
          <p:nvPr userDrawn="1"/>
        </p:nvSpPr>
        <p:spPr>
          <a:xfrm>
            <a:off x="4721658" y="2550910"/>
            <a:ext cx="2748683" cy="1176309"/>
          </a:xfrm>
          <a:prstGeom prst="homePlate">
            <a:avLst>
              <a:gd name="adj" fmla="val 16167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yíl: ötszög 17">
            <a:extLst>
              <a:ext uri="{FF2B5EF4-FFF2-40B4-BE49-F238E27FC236}">
                <a16:creationId xmlns:a16="http://schemas.microsoft.com/office/drawing/2014/main" id="{20C3FB80-CE57-4E41-8FA6-55826A6E8C01}"/>
              </a:ext>
            </a:extLst>
          </p:cNvPr>
          <p:cNvSpPr/>
          <p:nvPr userDrawn="1"/>
        </p:nvSpPr>
        <p:spPr>
          <a:xfrm>
            <a:off x="1511546" y="2550910"/>
            <a:ext cx="2748683" cy="1176309"/>
          </a:xfrm>
          <a:prstGeom prst="homePlate">
            <a:avLst>
              <a:gd name="adj" fmla="val 16167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E6323F50-C4C9-4B06-BC36-0FE5ED038049}"/>
              </a:ext>
            </a:extLst>
          </p:cNvPr>
          <p:cNvSpPr/>
          <p:nvPr userDrawn="1"/>
        </p:nvSpPr>
        <p:spPr>
          <a:xfrm rot="10800000">
            <a:off x="9124040" y="4001240"/>
            <a:ext cx="412616" cy="35570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327482F2-89C2-4660-B93A-8FABBBA7CC4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507504" y="2529308"/>
            <a:ext cx="2752725" cy="12151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A5438EF1-2AEA-457D-9F6B-96D02300A06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719637" y="2528339"/>
            <a:ext cx="2752725" cy="12151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6" name="Szöveg helye 2">
            <a:extLst>
              <a:ext uri="{FF2B5EF4-FFF2-40B4-BE49-F238E27FC236}">
                <a16:creationId xmlns:a16="http://schemas.microsoft.com/office/drawing/2014/main" id="{3C4CA9CD-CFED-4DB3-ADFF-DEA23C8544A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929749" y="2528339"/>
            <a:ext cx="2752725" cy="12151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06281B5B-706F-45F6-9B5D-F4805645DF0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353141" y="4453250"/>
            <a:ext cx="3954414" cy="1215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9" name="Cím 1">
            <a:extLst>
              <a:ext uri="{FF2B5EF4-FFF2-40B4-BE49-F238E27FC236}">
                <a16:creationId xmlns:a16="http://schemas.microsoft.com/office/drawing/2014/main" id="{5D53C94D-8D33-47B1-9AD6-909D19BB7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458" y="1151824"/>
            <a:ext cx="9563467" cy="4490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9E319F26-24B0-4E22-AB9D-C969D14C012B}"/>
              </a:ext>
            </a:extLst>
          </p:cNvPr>
          <p:cNvGrpSpPr/>
          <p:nvPr userDrawn="1"/>
        </p:nvGrpSpPr>
        <p:grpSpPr>
          <a:xfrm rot="5400000">
            <a:off x="9158899" y="4975589"/>
            <a:ext cx="342898" cy="170471"/>
            <a:chOff x="3138326" y="5041939"/>
            <a:chExt cx="342898" cy="170471"/>
          </a:xfrm>
        </p:grpSpPr>
        <p:sp>
          <p:nvSpPr>
            <p:cNvPr id="15" name="Háromszög 14">
              <a:extLst>
                <a:ext uri="{FF2B5EF4-FFF2-40B4-BE49-F238E27FC236}">
                  <a16:creationId xmlns:a16="http://schemas.microsoft.com/office/drawing/2014/main" id="{59ED251C-1D22-4D3F-9B13-160457154C19}"/>
                </a:ext>
              </a:extLst>
            </p:cNvPr>
            <p:cNvSpPr/>
            <p:nvPr/>
          </p:nvSpPr>
          <p:spPr>
            <a:xfrm rot="16200000">
              <a:off x="3126570" y="5053695"/>
              <a:ext cx="170470" cy="146957"/>
            </a:xfrm>
            <a:prstGeom prst="triangle">
              <a:avLst/>
            </a:prstGeom>
            <a:solidFill>
              <a:srgbClr val="CD1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Háromszög 19">
              <a:extLst>
                <a:ext uri="{FF2B5EF4-FFF2-40B4-BE49-F238E27FC236}">
                  <a16:creationId xmlns:a16="http://schemas.microsoft.com/office/drawing/2014/main" id="{1AE55D4E-E62A-4BB9-9C91-61B8E9BB3690}"/>
                </a:ext>
              </a:extLst>
            </p:cNvPr>
            <p:cNvSpPr/>
            <p:nvPr/>
          </p:nvSpPr>
          <p:spPr>
            <a:xfrm rot="5400000">
              <a:off x="3322511" y="5053696"/>
              <a:ext cx="170470" cy="146957"/>
            </a:xfrm>
            <a:prstGeom prst="triangle">
              <a:avLst/>
            </a:prstGeom>
            <a:solidFill>
              <a:srgbClr val="CD1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9423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amatábr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4" name="Nyíl: ötszög 13">
            <a:extLst>
              <a:ext uri="{FF2B5EF4-FFF2-40B4-BE49-F238E27FC236}">
                <a16:creationId xmlns:a16="http://schemas.microsoft.com/office/drawing/2014/main" id="{5B15E7EB-2988-4995-91BC-6B60B85760F1}"/>
              </a:ext>
            </a:extLst>
          </p:cNvPr>
          <p:cNvSpPr/>
          <p:nvPr userDrawn="1"/>
        </p:nvSpPr>
        <p:spPr>
          <a:xfrm>
            <a:off x="2432957" y="2808514"/>
            <a:ext cx="3268211" cy="1183822"/>
          </a:xfrm>
          <a:prstGeom prst="homePlate">
            <a:avLst>
              <a:gd name="adj" fmla="val 27966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C5270780-27F8-4DAD-88E7-F83CF8102D1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555421" y="2808514"/>
            <a:ext cx="2947308" cy="118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Nyíl: ötszög 15">
            <a:extLst>
              <a:ext uri="{FF2B5EF4-FFF2-40B4-BE49-F238E27FC236}">
                <a16:creationId xmlns:a16="http://schemas.microsoft.com/office/drawing/2014/main" id="{3D69A63C-D574-40B5-AC12-F7AEDAC4A16F}"/>
              </a:ext>
            </a:extLst>
          </p:cNvPr>
          <p:cNvSpPr/>
          <p:nvPr userDrawn="1"/>
        </p:nvSpPr>
        <p:spPr>
          <a:xfrm>
            <a:off x="6487885" y="2808514"/>
            <a:ext cx="3268211" cy="1183822"/>
          </a:xfrm>
          <a:prstGeom prst="homePlate">
            <a:avLst>
              <a:gd name="adj" fmla="val 27966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E05F1EF2-7568-49C1-B50C-FD0B16B7827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629399" y="2808514"/>
            <a:ext cx="2928257" cy="118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5441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amatábr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yíl: ötszög 14">
            <a:extLst>
              <a:ext uri="{FF2B5EF4-FFF2-40B4-BE49-F238E27FC236}">
                <a16:creationId xmlns:a16="http://schemas.microsoft.com/office/drawing/2014/main" id="{B33D6B4E-F570-47C2-958C-745DC3D391EB}"/>
              </a:ext>
            </a:extLst>
          </p:cNvPr>
          <p:cNvSpPr/>
          <p:nvPr userDrawn="1"/>
        </p:nvSpPr>
        <p:spPr>
          <a:xfrm>
            <a:off x="1165457" y="3056078"/>
            <a:ext cx="4535712" cy="470893"/>
          </a:xfrm>
          <a:prstGeom prst="homePlate">
            <a:avLst>
              <a:gd name="adj" fmla="val 27966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424831B7-4C41-40E0-9785-8562DE03E5A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457" y="3056078"/>
            <a:ext cx="4655679" cy="4708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Nyíl: ötszög 15">
            <a:extLst>
              <a:ext uri="{FF2B5EF4-FFF2-40B4-BE49-F238E27FC236}">
                <a16:creationId xmlns:a16="http://schemas.microsoft.com/office/drawing/2014/main" id="{1DB4BE99-41C3-4E9B-86D4-AA2637AD0838}"/>
              </a:ext>
            </a:extLst>
          </p:cNvPr>
          <p:cNvSpPr/>
          <p:nvPr userDrawn="1"/>
        </p:nvSpPr>
        <p:spPr>
          <a:xfrm>
            <a:off x="1165457" y="4044800"/>
            <a:ext cx="4535712" cy="470893"/>
          </a:xfrm>
          <a:prstGeom prst="homePlate">
            <a:avLst>
              <a:gd name="adj" fmla="val 27966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51A02523-E507-4BEF-83BB-1A9D8B78CB1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65457" y="4044800"/>
            <a:ext cx="4655679" cy="4708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8B249824-AD7D-4DB3-9FAA-9C283D5FA27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64555" y="3056078"/>
            <a:ext cx="2610074" cy="1459615"/>
          </a:xfrm>
          <a:prstGeom prst="rect">
            <a:avLst/>
          </a:prstGeom>
          <a:ln w="28575">
            <a:solidFill>
              <a:srgbClr val="CD153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637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amatábr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20" name="Nyíl: ötszög 19">
            <a:extLst>
              <a:ext uri="{FF2B5EF4-FFF2-40B4-BE49-F238E27FC236}">
                <a16:creationId xmlns:a16="http://schemas.microsoft.com/office/drawing/2014/main" id="{6AD95058-5701-40F9-AD69-B2E209B7F160}"/>
              </a:ext>
            </a:extLst>
          </p:cNvPr>
          <p:cNvSpPr/>
          <p:nvPr userDrawn="1"/>
        </p:nvSpPr>
        <p:spPr>
          <a:xfrm>
            <a:off x="2432957" y="2808514"/>
            <a:ext cx="3268211" cy="1183822"/>
          </a:xfrm>
          <a:prstGeom prst="homePlate">
            <a:avLst>
              <a:gd name="adj" fmla="val 27966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6C09F407-DB2E-4D05-9229-96F1C69FF3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555421" y="2808514"/>
            <a:ext cx="2947308" cy="118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2" name="Nyíl: ötszög 21">
            <a:extLst>
              <a:ext uri="{FF2B5EF4-FFF2-40B4-BE49-F238E27FC236}">
                <a16:creationId xmlns:a16="http://schemas.microsoft.com/office/drawing/2014/main" id="{751499EE-AF11-4316-BC56-96F3159177E3}"/>
              </a:ext>
            </a:extLst>
          </p:cNvPr>
          <p:cNvSpPr/>
          <p:nvPr userDrawn="1"/>
        </p:nvSpPr>
        <p:spPr>
          <a:xfrm>
            <a:off x="6153150" y="2808514"/>
            <a:ext cx="3500989" cy="1183822"/>
          </a:xfrm>
          <a:prstGeom prst="homePlate">
            <a:avLst>
              <a:gd name="adj" fmla="val 0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4A80ED3A-7BDC-49C9-B294-E5DE78D6679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94664" y="2808514"/>
            <a:ext cx="2928257" cy="118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4" name="Nyíl: ötszög 23">
            <a:extLst>
              <a:ext uri="{FF2B5EF4-FFF2-40B4-BE49-F238E27FC236}">
                <a16:creationId xmlns:a16="http://schemas.microsoft.com/office/drawing/2014/main" id="{8A36886B-9492-4FCC-962C-256153320246}"/>
              </a:ext>
            </a:extLst>
          </p:cNvPr>
          <p:cNvSpPr/>
          <p:nvPr userDrawn="1"/>
        </p:nvSpPr>
        <p:spPr>
          <a:xfrm>
            <a:off x="2432957" y="4340678"/>
            <a:ext cx="3268211" cy="1183822"/>
          </a:xfrm>
          <a:prstGeom prst="homePlate">
            <a:avLst>
              <a:gd name="adj" fmla="val 27966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361241A5-D7D7-435D-877F-C4B0D6DADA8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555421" y="4340678"/>
            <a:ext cx="2947308" cy="118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6" name="Nyíl: ötszög 25">
            <a:extLst>
              <a:ext uri="{FF2B5EF4-FFF2-40B4-BE49-F238E27FC236}">
                <a16:creationId xmlns:a16="http://schemas.microsoft.com/office/drawing/2014/main" id="{6CB93E75-3FF0-40BF-BBBD-7BD9F61DBB06}"/>
              </a:ext>
            </a:extLst>
          </p:cNvPr>
          <p:cNvSpPr/>
          <p:nvPr userDrawn="1"/>
        </p:nvSpPr>
        <p:spPr>
          <a:xfrm>
            <a:off x="6153150" y="4340678"/>
            <a:ext cx="3500989" cy="1183822"/>
          </a:xfrm>
          <a:prstGeom prst="homePlate">
            <a:avLst>
              <a:gd name="adj" fmla="val 0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109CDD15-CAFD-45A0-9E3C-0AE06AC882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4664" y="4340678"/>
            <a:ext cx="2928257" cy="118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22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5E918CC-D4AD-4C65-AED5-0392BB232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0297D3CA-17F4-4E20-A638-A2B10E8D4B1A}"/>
              </a:ext>
            </a:extLst>
          </p:cNvPr>
          <p:cNvSpPr/>
          <p:nvPr userDrawn="1"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D4C4578-E050-4C95-B49B-FC90EFF84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D608B74-C992-4D16-915D-89887492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458" y="1067805"/>
            <a:ext cx="4157312" cy="6992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rgbClr val="CD15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- szerkesztése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BD2AD20D-3184-459E-9BF2-3641B43CE40A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42840AE3-57D9-4C32-A2D0-A8B6E31C56B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165458" y="2156063"/>
            <a:ext cx="5181600" cy="2153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D153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D153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D242DE86-12B7-4241-B1BC-1DC6091AC238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</p:spTree>
    <p:extLst>
      <p:ext uri="{BB962C8B-B14F-4D97-AF65-F5344CB8AC3E}">
        <p14:creationId xmlns:p14="http://schemas.microsoft.com/office/powerpoint/2010/main" val="17462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amatábr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4" name="Nyíl: ötszög 13">
            <a:extLst>
              <a:ext uri="{FF2B5EF4-FFF2-40B4-BE49-F238E27FC236}">
                <a16:creationId xmlns:a16="http://schemas.microsoft.com/office/drawing/2014/main" id="{5B15E7EB-2988-4995-91BC-6B60B85760F1}"/>
              </a:ext>
            </a:extLst>
          </p:cNvPr>
          <p:cNvSpPr/>
          <p:nvPr userDrawn="1"/>
        </p:nvSpPr>
        <p:spPr>
          <a:xfrm>
            <a:off x="1165457" y="2579914"/>
            <a:ext cx="4535711" cy="791936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C5270780-27F8-4DAD-88E7-F83CF8102D1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458" y="2579914"/>
            <a:ext cx="4535710" cy="791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Nyíl: ötszög 15">
            <a:extLst>
              <a:ext uri="{FF2B5EF4-FFF2-40B4-BE49-F238E27FC236}">
                <a16:creationId xmlns:a16="http://schemas.microsoft.com/office/drawing/2014/main" id="{3D69A63C-D574-40B5-AC12-F7AEDAC4A16F}"/>
              </a:ext>
            </a:extLst>
          </p:cNvPr>
          <p:cNvSpPr/>
          <p:nvPr userDrawn="1"/>
        </p:nvSpPr>
        <p:spPr>
          <a:xfrm>
            <a:off x="1165457" y="3980805"/>
            <a:ext cx="9774236" cy="750638"/>
          </a:xfrm>
          <a:prstGeom prst="homePlate">
            <a:avLst>
              <a:gd name="adj" fmla="val 0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E05F1EF2-7568-49C1-B50C-FD0B16B7827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65457" y="3980805"/>
            <a:ext cx="9774236" cy="7506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667CE53D-85F6-47EA-9943-E875A829D924}"/>
              </a:ext>
            </a:extLst>
          </p:cNvPr>
          <p:cNvSpPr/>
          <p:nvPr userDrawn="1"/>
        </p:nvSpPr>
        <p:spPr>
          <a:xfrm>
            <a:off x="6403982" y="2579914"/>
            <a:ext cx="4535711" cy="791936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44CBA721-F102-4769-97AF-C2F52183651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03983" y="2579914"/>
            <a:ext cx="4535710" cy="791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Háromszög 18">
            <a:extLst>
              <a:ext uri="{FF2B5EF4-FFF2-40B4-BE49-F238E27FC236}">
                <a16:creationId xmlns:a16="http://schemas.microsoft.com/office/drawing/2014/main" id="{738E9E54-F958-4E11-9717-268EBD65009C}"/>
              </a:ext>
            </a:extLst>
          </p:cNvPr>
          <p:cNvSpPr/>
          <p:nvPr userDrawn="1"/>
        </p:nvSpPr>
        <p:spPr>
          <a:xfrm rot="10800000">
            <a:off x="3227004" y="3495984"/>
            <a:ext cx="412616" cy="355703"/>
          </a:xfrm>
          <a:prstGeom prst="triangle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Háromszög 19">
            <a:extLst>
              <a:ext uri="{FF2B5EF4-FFF2-40B4-BE49-F238E27FC236}">
                <a16:creationId xmlns:a16="http://schemas.microsoft.com/office/drawing/2014/main" id="{9181C859-817E-4F44-BBEC-2AE9F8C15D4D}"/>
              </a:ext>
            </a:extLst>
          </p:cNvPr>
          <p:cNvSpPr/>
          <p:nvPr userDrawn="1"/>
        </p:nvSpPr>
        <p:spPr>
          <a:xfrm rot="10800000">
            <a:off x="8465529" y="3512311"/>
            <a:ext cx="412616" cy="355703"/>
          </a:xfrm>
          <a:prstGeom prst="triangle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Nyíl: ötszög 20">
            <a:extLst>
              <a:ext uri="{FF2B5EF4-FFF2-40B4-BE49-F238E27FC236}">
                <a16:creationId xmlns:a16="http://schemas.microsoft.com/office/drawing/2014/main" id="{A14E9D87-2F9A-4DF5-917E-18DF92BB72D8}"/>
              </a:ext>
            </a:extLst>
          </p:cNvPr>
          <p:cNvSpPr/>
          <p:nvPr userDrawn="1"/>
        </p:nvSpPr>
        <p:spPr>
          <a:xfrm>
            <a:off x="6403981" y="5312085"/>
            <a:ext cx="4535711" cy="750638"/>
          </a:xfrm>
          <a:prstGeom prst="homePlate">
            <a:avLst>
              <a:gd name="adj" fmla="val 0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83AE53FB-2667-465C-BCF7-4B5AA774A29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3981" y="5312085"/>
            <a:ext cx="4535711" cy="7506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3" name="Háromszög 22">
            <a:extLst>
              <a:ext uri="{FF2B5EF4-FFF2-40B4-BE49-F238E27FC236}">
                <a16:creationId xmlns:a16="http://schemas.microsoft.com/office/drawing/2014/main" id="{1ABB830A-189E-4516-A1CB-89566FC7018A}"/>
              </a:ext>
            </a:extLst>
          </p:cNvPr>
          <p:cNvSpPr/>
          <p:nvPr userDrawn="1"/>
        </p:nvSpPr>
        <p:spPr>
          <a:xfrm rot="10800000">
            <a:off x="8465529" y="4877756"/>
            <a:ext cx="412616" cy="355703"/>
          </a:xfrm>
          <a:prstGeom prst="triangle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3B71A101-F8B0-4AEB-874B-2B4010B08FF9}"/>
              </a:ext>
            </a:extLst>
          </p:cNvPr>
          <p:cNvSpPr/>
          <p:nvPr userDrawn="1"/>
        </p:nvSpPr>
        <p:spPr>
          <a:xfrm rot="10800000">
            <a:off x="3227004" y="4877756"/>
            <a:ext cx="412616" cy="35570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88AA2787-45D5-4B86-86D0-04D5BD4993D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65457" y="5312084"/>
            <a:ext cx="4535711" cy="7506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23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amatábr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728" y="2493573"/>
            <a:ext cx="2800351" cy="9599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</a:t>
            </a:r>
            <a:r>
              <a:rPr lang="en-US" dirty="0" err="1"/>
              <a:t>szöveg</a:t>
            </a:r>
            <a:r>
              <a:rPr lang="hu-HU" dirty="0"/>
              <a:t>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3" name="Nyíl: ötszög 2">
            <a:extLst>
              <a:ext uri="{FF2B5EF4-FFF2-40B4-BE49-F238E27FC236}">
                <a16:creationId xmlns:a16="http://schemas.microsoft.com/office/drawing/2014/main" id="{E8D927C5-BB25-40AB-B49F-F9609D5938EF}"/>
              </a:ext>
            </a:extLst>
          </p:cNvPr>
          <p:cNvSpPr/>
          <p:nvPr userDrawn="1"/>
        </p:nvSpPr>
        <p:spPr>
          <a:xfrm>
            <a:off x="3216728" y="2490107"/>
            <a:ext cx="2917147" cy="963386"/>
          </a:xfrm>
          <a:prstGeom prst="homePlate">
            <a:avLst>
              <a:gd name="adj" fmla="val 27966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íl: ötszög 25">
            <a:extLst>
              <a:ext uri="{FF2B5EF4-FFF2-40B4-BE49-F238E27FC236}">
                <a16:creationId xmlns:a16="http://schemas.microsoft.com/office/drawing/2014/main" id="{39BF4E33-7FAE-4E52-9A22-96BBF4D20226}"/>
              </a:ext>
            </a:extLst>
          </p:cNvPr>
          <p:cNvSpPr/>
          <p:nvPr userDrawn="1"/>
        </p:nvSpPr>
        <p:spPr>
          <a:xfrm rot="10800000">
            <a:off x="6634842" y="2490105"/>
            <a:ext cx="1839687" cy="424543"/>
          </a:xfrm>
          <a:prstGeom prst="homePlate">
            <a:avLst>
              <a:gd name="adj" fmla="val 27966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 helye 2">
            <a:extLst>
              <a:ext uri="{FF2B5EF4-FFF2-40B4-BE49-F238E27FC236}">
                <a16:creationId xmlns:a16="http://schemas.microsoft.com/office/drawing/2014/main" id="{F653CC1C-746F-4BF3-A8CC-DEF6BE24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6358" y="2482985"/>
            <a:ext cx="1698171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32" name="Nyíl: ötszög 31">
            <a:extLst>
              <a:ext uri="{FF2B5EF4-FFF2-40B4-BE49-F238E27FC236}">
                <a16:creationId xmlns:a16="http://schemas.microsoft.com/office/drawing/2014/main" id="{534AC3C3-7D74-4E73-A7B8-2198F031E395}"/>
              </a:ext>
            </a:extLst>
          </p:cNvPr>
          <p:cNvSpPr/>
          <p:nvPr userDrawn="1"/>
        </p:nvSpPr>
        <p:spPr>
          <a:xfrm rot="10800000">
            <a:off x="6634842" y="2993244"/>
            <a:ext cx="1839687" cy="424543"/>
          </a:xfrm>
          <a:prstGeom prst="homePlate">
            <a:avLst>
              <a:gd name="adj" fmla="val 27966"/>
            </a:avLst>
          </a:prstGeom>
          <a:solidFill>
            <a:srgbClr val="CD1533"/>
          </a:solidFill>
          <a:ln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 helye 2">
            <a:extLst>
              <a:ext uri="{FF2B5EF4-FFF2-40B4-BE49-F238E27FC236}">
                <a16:creationId xmlns:a16="http://schemas.microsoft.com/office/drawing/2014/main" id="{3DB0BA3B-EFFD-4505-BF8A-C5097E72994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76358" y="2986124"/>
            <a:ext cx="1698171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C0046DFB-CC0C-4079-BFB3-5537129CAE51}"/>
              </a:ext>
            </a:extLst>
          </p:cNvPr>
          <p:cNvCxnSpPr>
            <a:cxnSpLocks/>
          </p:cNvCxnSpPr>
          <p:nvPr userDrawn="1"/>
        </p:nvCxnSpPr>
        <p:spPr>
          <a:xfrm flipH="1">
            <a:off x="5379734" y="5236028"/>
            <a:ext cx="1461937" cy="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9039144A-9CE7-4A2A-B05A-CFD984EDBA8B}"/>
              </a:ext>
            </a:extLst>
          </p:cNvPr>
          <p:cNvCxnSpPr>
            <a:cxnSpLocks/>
          </p:cNvCxnSpPr>
          <p:nvPr userDrawn="1"/>
        </p:nvCxnSpPr>
        <p:spPr>
          <a:xfrm flipH="1">
            <a:off x="6817179" y="5951763"/>
            <a:ext cx="1461937" cy="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F7D6DD26-7288-4B2D-A1E9-B09510847E48}"/>
              </a:ext>
            </a:extLst>
          </p:cNvPr>
          <p:cNvCxnSpPr>
            <a:cxnSpLocks/>
          </p:cNvCxnSpPr>
          <p:nvPr userDrawn="1"/>
        </p:nvCxnSpPr>
        <p:spPr>
          <a:xfrm flipH="1">
            <a:off x="3917797" y="4506685"/>
            <a:ext cx="1461937" cy="0"/>
          </a:xfrm>
          <a:prstGeom prst="line">
            <a:avLst/>
          </a:prstGeom>
          <a:ln w="38100"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 helye 2">
            <a:extLst>
              <a:ext uri="{FF2B5EF4-FFF2-40B4-BE49-F238E27FC236}">
                <a16:creationId xmlns:a16="http://schemas.microsoft.com/office/drawing/2014/main" id="{E333AB94-6BBD-467D-8C6D-A3DFA71EA73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216729" y="4060930"/>
            <a:ext cx="2857500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43" name="Szöveg helye 2">
            <a:extLst>
              <a:ext uri="{FF2B5EF4-FFF2-40B4-BE49-F238E27FC236}">
                <a16:creationId xmlns:a16="http://schemas.microsoft.com/office/drawing/2014/main" id="{0FD63E20-88F3-4F0F-A913-CFF82E97C31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652322" y="4784828"/>
            <a:ext cx="2857500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44" name="Szöveg helye 2">
            <a:extLst>
              <a:ext uri="{FF2B5EF4-FFF2-40B4-BE49-F238E27FC236}">
                <a16:creationId xmlns:a16="http://schemas.microsoft.com/office/drawing/2014/main" id="{5ADB70FA-DECD-4408-A621-00E9F265E5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19397" y="5511935"/>
            <a:ext cx="2857500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45" name="Szöveg helye 2">
            <a:extLst>
              <a:ext uri="{FF2B5EF4-FFF2-40B4-BE49-F238E27FC236}">
                <a16:creationId xmlns:a16="http://schemas.microsoft.com/office/drawing/2014/main" id="{E8270A60-C1FD-4CA9-ACD1-B0E2421AC1D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5456" y="1123351"/>
            <a:ext cx="11026543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22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6" grpId="0" animBg="1"/>
      <p:bldP spid="3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amatábr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yíl: ötszög 21">
            <a:extLst>
              <a:ext uri="{FF2B5EF4-FFF2-40B4-BE49-F238E27FC236}">
                <a16:creationId xmlns:a16="http://schemas.microsoft.com/office/drawing/2014/main" id="{629FA2C9-A080-4A9E-B88B-3BE558F5C91D}"/>
              </a:ext>
            </a:extLst>
          </p:cNvPr>
          <p:cNvSpPr/>
          <p:nvPr userDrawn="1"/>
        </p:nvSpPr>
        <p:spPr>
          <a:xfrm>
            <a:off x="7479176" y="3637019"/>
            <a:ext cx="2748683" cy="1198872"/>
          </a:xfrm>
          <a:prstGeom prst="homePlate">
            <a:avLst>
              <a:gd name="adj" fmla="val 16167"/>
            </a:avLst>
          </a:prstGeom>
          <a:solidFill>
            <a:srgbClr val="CD1533"/>
          </a:solidFill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E9A60C84-1F01-46FD-84D4-733D8D3F03C7}"/>
              </a:ext>
            </a:extLst>
          </p:cNvPr>
          <p:cNvSpPr/>
          <p:nvPr userDrawn="1"/>
        </p:nvSpPr>
        <p:spPr>
          <a:xfrm>
            <a:off x="1165457" y="3620137"/>
            <a:ext cx="2748683" cy="1198872"/>
          </a:xfrm>
          <a:prstGeom prst="homePlate">
            <a:avLst>
              <a:gd name="adj" fmla="val 16167"/>
            </a:avLst>
          </a:prstGeom>
          <a:solidFill>
            <a:srgbClr val="CD1533"/>
          </a:solidFill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33BA8E8-C364-4445-9201-2019EC75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808BC4B0-D703-4DA7-80A8-F047D045385A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ím 1">
            <a:extLst>
              <a:ext uri="{FF2B5EF4-FFF2-40B4-BE49-F238E27FC236}">
                <a16:creationId xmlns:a16="http://schemas.microsoft.com/office/drawing/2014/main" id="{6AA3CBCA-403F-4F60-8E50-4D6C72E47476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ecovis.hu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CECB79A6-5233-4510-B7DC-7764AB3C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8" y="1125659"/>
            <a:ext cx="10515600" cy="4490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EFDAD449-E726-486A-B572-B5BFC5B82A1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65460" y="3603256"/>
            <a:ext cx="2710537" cy="12326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75EE5516-424B-46CF-8D4D-1F28456713E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65458" y="2402061"/>
            <a:ext cx="6793046" cy="82341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65123F6-2177-43F9-BE86-DB55E3D76EC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479178" y="3620137"/>
            <a:ext cx="2710537" cy="12326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3" name="Nyíl: ötszög 22">
            <a:extLst>
              <a:ext uri="{FF2B5EF4-FFF2-40B4-BE49-F238E27FC236}">
                <a16:creationId xmlns:a16="http://schemas.microsoft.com/office/drawing/2014/main" id="{89DB08A5-A157-41DE-94FD-2768EFBFF448}"/>
              </a:ext>
            </a:extLst>
          </p:cNvPr>
          <p:cNvSpPr/>
          <p:nvPr userDrawn="1"/>
        </p:nvSpPr>
        <p:spPr>
          <a:xfrm>
            <a:off x="4303245" y="3623489"/>
            <a:ext cx="2748683" cy="1212402"/>
          </a:xfrm>
          <a:prstGeom prst="homePlate">
            <a:avLst>
              <a:gd name="adj" fmla="val 16167"/>
            </a:avLst>
          </a:prstGeom>
          <a:solidFill>
            <a:srgbClr val="CD1533"/>
          </a:solidFill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1B72C7DF-9E92-4864-80CD-316D1611BCB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22319" y="3618124"/>
            <a:ext cx="2710537" cy="12326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7ED56D67-15BC-49CC-AC43-BC27EAC848E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165458" y="1815822"/>
            <a:ext cx="6793046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377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AF1D1A0-F1EE-451C-A953-D88D347F3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22B9B62B-D06A-40C2-9FD8-C0ECDF211502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B641F11E-885B-4618-A95F-F28373A231F0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ecovis.hu</a:t>
            </a: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F5B4BF61-458E-4010-91B9-3D0E16A99DEE}"/>
              </a:ext>
            </a:extLst>
          </p:cNvPr>
          <p:cNvSpPr/>
          <p:nvPr userDrawn="1"/>
        </p:nvSpPr>
        <p:spPr>
          <a:xfrm rot="10800000">
            <a:off x="4194445" y="3923945"/>
            <a:ext cx="412616" cy="355703"/>
          </a:xfrm>
          <a:prstGeom prst="triangle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0BD676A8-2B04-48E7-923E-65165653C98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905504" y="4349429"/>
            <a:ext cx="2990499" cy="8265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CD0DAAD-AA84-4993-A594-57E726F0C902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905504" y="2722445"/>
            <a:ext cx="2990499" cy="714720"/>
          </a:xfrm>
          <a:prstGeom prst="rect">
            <a:avLst/>
          </a:prstGeom>
          <a:solidFill>
            <a:srgbClr val="CD15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CF99A084-9190-4ECA-8C99-A2798B083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459" y="1153348"/>
            <a:ext cx="9563467" cy="4490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B1692FCA-FDC5-48BB-BF90-71C07162F5B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08620" y="2718707"/>
            <a:ext cx="2990499" cy="718457"/>
          </a:xfrm>
          <a:prstGeom prst="rect">
            <a:avLst/>
          </a:prstGeom>
          <a:solidFill>
            <a:srgbClr val="CD15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5" name="Háromszög 14">
            <a:extLst>
              <a:ext uri="{FF2B5EF4-FFF2-40B4-BE49-F238E27FC236}">
                <a16:creationId xmlns:a16="http://schemas.microsoft.com/office/drawing/2014/main" id="{CE386813-5316-4AAD-B553-66A6FA9DA27A}"/>
              </a:ext>
            </a:extLst>
          </p:cNvPr>
          <p:cNvSpPr/>
          <p:nvPr userDrawn="1"/>
        </p:nvSpPr>
        <p:spPr>
          <a:xfrm rot="10800000">
            <a:off x="7597561" y="3923945"/>
            <a:ext cx="412616" cy="355703"/>
          </a:xfrm>
          <a:prstGeom prst="triangle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FDA3C31D-8EC0-44ED-88F6-A9C124CB8B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08620" y="4349429"/>
            <a:ext cx="2990499" cy="8265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</p:spTree>
    <p:extLst>
      <p:ext uri="{BB962C8B-B14F-4D97-AF65-F5344CB8AC3E}">
        <p14:creationId xmlns:p14="http://schemas.microsoft.com/office/powerpoint/2010/main" val="28902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yíl: ötszög 29">
            <a:extLst>
              <a:ext uri="{FF2B5EF4-FFF2-40B4-BE49-F238E27FC236}">
                <a16:creationId xmlns:a16="http://schemas.microsoft.com/office/drawing/2014/main" id="{7FF27657-A007-4D90-A078-24B65D05F316}"/>
              </a:ext>
            </a:extLst>
          </p:cNvPr>
          <p:cNvSpPr/>
          <p:nvPr userDrawn="1"/>
        </p:nvSpPr>
        <p:spPr>
          <a:xfrm rot="5400000">
            <a:off x="4294448" y="1884931"/>
            <a:ext cx="779680" cy="8669167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Nyíl: ötszög 34">
            <a:extLst>
              <a:ext uri="{FF2B5EF4-FFF2-40B4-BE49-F238E27FC236}">
                <a16:creationId xmlns:a16="http://schemas.microsoft.com/office/drawing/2014/main" id="{35CEDEFD-C426-4525-88EE-81F5C709CCFD}"/>
              </a:ext>
            </a:extLst>
          </p:cNvPr>
          <p:cNvSpPr/>
          <p:nvPr userDrawn="1"/>
        </p:nvSpPr>
        <p:spPr>
          <a:xfrm rot="16200000">
            <a:off x="9573540" y="2088632"/>
            <a:ext cx="658792" cy="2451168"/>
          </a:xfrm>
          <a:prstGeom prst="homePlate">
            <a:avLst>
              <a:gd name="adj" fmla="val 28799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Nyíl: ötszög 33">
            <a:extLst>
              <a:ext uri="{FF2B5EF4-FFF2-40B4-BE49-F238E27FC236}">
                <a16:creationId xmlns:a16="http://schemas.microsoft.com/office/drawing/2014/main" id="{D528FDC9-D1A1-4153-8B70-6F026BD8D774}"/>
              </a:ext>
            </a:extLst>
          </p:cNvPr>
          <p:cNvSpPr/>
          <p:nvPr userDrawn="1"/>
        </p:nvSpPr>
        <p:spPr>
          <a:xfrm rot="16200000">
            <a:off x="6977688" y="2079089"/>
            <a:ext cx="658792" cy="2451168"/>
          </a:xfrm>
          <a:prstGeom prst="homePlate">
            <a:avLst>
              <a:gd name="adj" fmla="val 28799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Nyíl: ötszög 32">
            <a:extLst>
              <a:ext uri="{FF2B5EF4-FFF2-40B4-BE49-F238E27FC236}">
                <a16:creationId xmlns:a16="http://schemas.microsoft.com/office/drawing/2014/main" id="{F7EE00EB-5EC6-4708-BB16-2A2EFD9F7C9C}"/>
              </a:ext>
            </a:extLst>
          </p:cNvPr>
          <p:cNvSpPr/>
          <p:nvPr userDrawn="1"/>
        </p:nvSpPr>
        <p:spPr>
          <a:xfrm rot="16200000">
            <a:off x="4382164" y="2079088"/>
            <a:ext cx="658792" cy="2451168"/>
          </a:xfrm>
          <a:prstGeom prst="homePlate">
            <a:avLst>
              <a:gd name="adj" fmla="val 28799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Nyíl: ötszög 31">
            <a:extLst>
              <a:ext uri="{FF2B5EF4-FFF2-40B4-BE49-F238E27FC236}">
                <a16:creationId xmlns:a16="http://schemas.microsoft.com/office/drawing/2014/main" id="{13FE27E2-0254-4B13-A534-104BB8659C1F}"/>
              </a:ext>
            </a:extLst>
          </p:cNvPr>
          <p:cNvSpPr/>
          <p:nvPr userDrawn="1"/>
        </p:nvSpPr>
        <p:spPr>
          <a:xfrm rot="16200000">
            <a:off x="1796264" y="2080446"/>
            <a:ext cx="658792" cy="2451168"/>
          </a:xfrm>
          <a:prstGeom prst="homePlate">
            <a:avLst>
              <a:gd name="adj" fmla="val 28799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5009D7C-EA2C-4201-A349-DEB2B1FFE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9742391-59BF-41BA-8AFE-271722182EEF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ím 1">
            <a:extLst>
              <a:ext uri="{FF2B5EF4-FFF2-40B4-BE49-F238E27FC236}">
                <a16:creationId xmlns:a16="http://schemas.microsoft.com/office/drawing/2014/main" id="{6E96F832-CACA-4437-8CD8-595A4948341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803471B2-2377-45AF-894D-292A9F0F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459" y="1153348"/>
            <a:ext cx="9563467" cy="4490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8F4E392A-891A-4667-81C2-7D2E34087EA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486299" y="3173493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BFCAFD56-B695-4BE4-BE65-280CC077E11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90449" y="3173492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B8B58384-AD5E-4BBE-8F99-87CC9844FC8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82149" y="3173491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CD29D399-844E-42C2-801B-CB0CD0DE2F1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677352" y="3173490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1A4CB60D-89AD-4ED6-A7C5-3A36A8867D80}"/>
              </a:ext>
            </a:extLst>
          </p:cNvPr>
          <p:cNvCxnSpPr>
            <a:cxnSpLocks/>
          </p:cNvCxnSpPr>
          <p:nvPr userDrawn="1"/>
        </p:nvCxnSpPr>
        <p:spPr>
          <a:xfrm flipV="1">
            <a:off x="2077610" y="3878997"/>
            <a:ext cx="0" cy="39963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411C8CF9-B1D3-4030-9143-2AA5AE11BEB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449" y="4521484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19B8D66C-8577-42BE-8FC3-8AB7FFAB908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082149" y="4521483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CA60BC99-20A3-406F-9189-AF5149339E9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677352" y="4521482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222591B3-E717-4EB3-8344-7B7FFADE3AE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721930" y="2062668"/>
            <a:ext cx="2450523" cy="463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1F3FABFF-7BAA-4187-B671-05FE4D957101}"/>
              </a:ext>
            </a:extLst>
          </p:cNvPr>
          <p:cNvCxnSpPr>
            <a:cxnSpLocks/>
          </p:cNvCxnSpPr>
          <p:nvPr userDrawn="1"/>
        </p:nvCxnSpPr>
        <p:spPr>
          <a:xfrm flipV="1">
            <a:off x="7308196" y="3878997"/>
            <a:ext cx="0" cy="39963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DB09EF5E-FD91-48BE-A15F-33249AD5E677}"/>
              </a:ext>
            </a:extLst>
          </p:cNvPr>
          <p:cNvCxnSpPr>
            <a:cxnSpLocks/>
          </p:cNvCxnSpPr>
          <p:nvPr userDrawn="1"/>
        </p:nvCxnSpPr>
        <p:spPr>
          <a:xfrm flipV="1">
            <a:off x="9904439" y="3878997"/>
            <a:ext cx="0" cy="39963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66340EC4-5293-4FB7-A226-6E1A386EB7D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49703" y="5830155"/>
            <a:ext cx="8669169" cy="77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</p:spTree>
    <p:extLst>
      <p:ext uri="{BB962C8B-B14F-4D97-AF65-F5344CB8AC3E}">
        <p14:creationId xmlns:p14="http://schemas.microsoft.com/office/powerpoint/2010/main" val="27226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4" grpId="0" animBg="1"/>
      <p:bldP spid="33" grpId="0" animBg="1"/>
      <p:bldP spid="32" grpId="0" animBg="1"/>
      <p:bldP spid="1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muta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23" y="1138280"/>
            <a:ext cx="10338705" cy="42107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0576787-62F9-411D-9D70-1F3AA4A01420}"/>
              </a:ext>
            </a:extLst>
          </p:cNvPr>
          <p:cNvSpPr/>
          <p:nvPr userDrawn="1"/>
        </p:nvSpPr>
        <p:spPr>
          <a:xfrm>
            <a:off x="964523" y="2875384"/>
            <a:ext cx="1412421" cy="1583872"/>
          </a:xfrm>
          <a:prstGeom prst="rect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1CFA448D-3AF8-4EBE-8D4A-7F404BB835FA}"/>
              </a:ext>
            </a:extLst>
          </p:cNvPr>
          <p:cNvSpPr/>
          <p:nvPr userDrawn="1"/>
        </p:nvSpPr>
        <p:spPr>
          <a:xfrm>
            <a:off x="2749780" y="2875384"/>
            <a:ext cx="1412421" cy="1583872"/>
          </a:xfrm>
          <a:prstGeom prst="rect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667DAA2-DD9A-44D8-9C19-607A637BD2BB}"/>
              </a:ext>
            </a:extLst>
          </p:cNvPr>
          <p:cNvSpPr/>
          <p:nvPr userDrawn="1"/>
        </p:nvSpPr>
        <p:spPr>
          <a:xfrm>
            <a:off x="4535037" y="2875384"/>
            <a:ext cx="1412421" cy="1583872"/>
          </a:xfrm>
          <a:prstGeom prst="rect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EB99EC78-B3FE-4D0E-9137-F59EAF1AED9B}"/>
              </a:ext>
            </a:extLst>
          </p:cNvPr>
          <p:cNvSpPr/>
          <p:nvPr userDrawn="1"/>
        </p:nvSpPr>
        <p:spPr>
          <a:xfrm>
            <a:off x="6320294" y="2875384"/>
            <a:ext cx="1412421" cy="1583872"/>
          </a:xfrm>
          <a:prstGeom prst="rect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EDB77284-1CB7-40A7-96AD-1768E3174BCB}"/>
              </a:ext>
            </a:extLst>
          </p:cNvPr>
          <p:cNvSpPr/>
          <p:nvPr userDrawn="1"/>
        </p:nvSpPr>
        <p:spPr>
          <a:xfrm>
            <a:off x="8105551" y="2875384"/>
            <a:ext cx="1412421" cy="1583872"/>
          </a:xfrm>
          <a:prstGeom prst="rect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1D4D9A3A-42F7-4E96-A90A-B796EDE3FFE2}"/>
              </a:ext>
            </a:extLst>
          </p:cNvPr>
          <p:cNvSpPr/>
          <p:nvPr userDrawn="1"/>
        </p:nvSpPr>
        <p:spPr>
          <a:xfrm>
            <a:off x="9890808" y="2875384"/>
            <a:ext cx="1412421" cy="1583872"/>
          </a:xfrm>
          <a:prstGeom prst="rect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364493F6-4554-4BE4-A56F-EEC31D7370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4523" y="2875384"/>
            <a:ext cx="1412421" cy="1583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72D7900D-F4C4-4CE1-A50C-648AF86E05C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749779" y="2875384"/>
            <a:ext cx="1412421" cy="1583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8A433337-D12C-4C44-BA2F-E00C0EA72F2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35036" y="2875384"/>
            <a:ext cx="1412421" cy="1583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E1F2E9E7-948C-4B10-9E4E-DA673E7E1F9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20294" y="2875384"/>
            <a:ext cx="1412421" cy="1583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F662E489-E062-4587-8ED5-AACEB792B2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5550" y="2875384"/>
            <a:ext cx="1412421" cy="1583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9211DF5B-CB5A-49E2-8038-FCE405718D8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90807" y="2875384"/>
            <a:ext cx="1412421" cy="1583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285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mutat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33BA8E8-C364-4445-9201-2019EC75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808BC4B0-D703-4DA7-80A8-F047D045385A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ím 1">
            <a:extLst>
              <a:ext uri="{FF2B5EF4-FFF2-40B4-BE49-F238E27FC236}">
                <a16:creationId xmlns:a16="http://schemas.microsoft.com/office/drawing/2014/main" id="{6AA3CBCA-403F-4F60-8E50-4D6C72E47476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CECB79A6-5233-4510-B7DC-7764AB3C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8" y="1125659"/>
            <a:ext cx="10515600" cy="4490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73865643-9907-4117-8A9A-84E65B8E5B3C}"/>
              </a:ext>
            </a:extLst>
          </p:cNvPr>
          <p:cNvSpPr/>
          <p:nvPr userDrawn="1"/>
        </p:nvSpPr>
        <p:spPr>
          <a:xfrm rot="16200000">
            <a:off x="3332131" y="1752758"/>
            <a:ext cx="1655150" cy="3227610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6FC5A71D-7536-44A6-BA47-7FD531BD150D}"/>
              </a:ext>
            </a:extLst>
          </p:cNvPr>
          <p:cNvSpPr/>
          <p:nvPr userDrawn="1"/>
        </p:nvSpPr>
        <p:spPr>
          <a:xfrm rot="16200000">
            <a:off x="7187033" y="1752756"/>
            <a:ext cx="1655153" cy="3227614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E3B712A8-43E9-44D5-95DF-30E0E669F3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545901" y="2538991"/>
            <a:ext cx="3227610" cy="16551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EFDAD449-E726-486A-B572-B5BFC5B82A1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400802" y="2547430"/>
            <a:ext cx="3227610" cy="16551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163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mutató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33BA8E8-C364-4445-9201-2019EC75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808BC4B0-D703-4DA7-80A8-F047D045385A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ím 1">
            <a:extLst>
              <a:ext uri="{FF2B5EF4-FFF2-40B4-BE49-F238E27FC236}">
                <a16:creationId xmlns:a16="http://schemas.microsoft.com/office/drawing/2014/main" id="{6AA3CBCA-403F-4F60-8E50-4D6C72E47476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CECB79A6-5233-4510-B7DC-7764AB3C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8" y="1125659"/>
            <a:ext cx="10515600" cy="4490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73865643-9907-4117-8A9A-84E65B8E5B3C}"/>
              </a:ext>
            </a:extLst>
          </p:cNvPr>
          <p:cNvSpPr/>
          <p:nvPr userDrawn="1"/>
        </p:nvSpPr>
        <p:spPr>
          <a:xfrm rot="16200000">
            <a:off x="1413523" y="1752758"/>
            <a:ext cx="1655150" cy="3227610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6FC5A71D-7536-44A6-BA47-7FD531BD150D}"/>
              </a:ext>
            </a:extLst>
          </p:cNvPr>
          <p:cNvSpPr/>
          <p:nvPr userDrawn="1"/>
        </p:nvSpPr>
        <p:spPr>
          <a:xfrm rot="16200000">
            <a:off x="5268425" y="1752756"/>
            <a:ext cx="1655153" cy="3227614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E3B712A8-43E9-44D5-95DF-30E0E669F3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7293" y="2538991"/>
            <a:ext cx="3227610" cy="16551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EFDAD449-E726-486A-B572-B5BFC5B82A1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482194" y="2547430"/>
            <a:ext cx="3227610" cy="16551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Nyíl: ötszög 13">
            <a:extLst>
              <a:ext uri="{FF2B5EF4-FFF2-40B4-BE49-F238E27FC236}">
                <a16:creationId xmlns:a16="http://schemas.microsoft.com/office/drawing/2014/main" id="{C56FA96D-557C-4A5C-BC35-53890F4F8E3B}"/>
              </a:ext>
            </a:extLst>
          </p:cNvPr>
          <p:cNvSpPr/>
          <p:nvPr userDrawn="1"/>
        </p:nvSpPr>
        <p:spPr>
          <a:xfrm rot="16200000">
            <a:off x="9123324" y="1761200"/>
            <a:ext cx="1655150" cy="3227610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00889285-DD51-4F55-9997-3E5697F391D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37094" y="2547433"/>
            <a:ext cx="3227610" cy="16551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Háromszög 15">
            <a:extLst>
              <a:ext uri="{FF2B5EF4-FFF2-40B4-BE49-F238E27FC236}">
                <a16:creationId xmlns:a16="http://schemas.microsoft.com/office/drawing/2014/main" id="{606560EA-CAAF-47C9-B3EB-E1C98506DB5A}"/>
              </a:ext>
            </a:extLst>
          </p:cNvPr>
          <p:cNvSpPr/>
          <p:nvPr userDrawn="1"/>
        </p:nvSpPr>
        <p:spPr>
          <a:xfrm rot="10800000">
            <a:off x="5889693" y="4433947"/>
            <a:ext cx="412616" cy="35570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171F62CE-448A-4C5B-A791-8D571E1F5BE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82194" y="4885957"/>
            <a:ext cx="4482192" cy="1215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747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9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érende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ecovis.hu</a:t>
            </a:r>
          </a:p>
        </p:txBody>
      </p:sp>
      <p:sp>
        <p:nvSpPr>
          <p:cNvPr id="45" name="Szöveg helye 2">
            <a:extLst>
              <a:ext uri="{FF2B5EF4-FFF2-40B4-BE49-F238E27FC236}">
                <a16:creationId xmlns:a16="http://schemas.microsoft.com/office/drawing/2014/main" id="{E8270A60-C1FD-4CA9-ACD1-B0E2421AC1D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5456" y="1127694"/>
            <a:ext cx="11026543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AA0D1C0-1602-4178-8146-0DDFC9021147}"/>
              </a:ext>
            </a:extLst>
          </p:cNvPr>
          <p:cNvSpPr/>
          <p:nvPr userDrawn="1"/>
        </p:nvSpPr>
        <p:spPr>
          <a:xfrm>
            <a:off x="2106386" y="2504893"/>
            <a:ext cx="3249386" cy="644978"/>
          </a:xfrm>
          <a:prstGeom prst="rect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A72AA833-8BDB-462D-A5C3-66AACC2137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106386" y="2504893"/>
            <a:ext cx="3249386" cy="6449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85904479-E558-4394-8137-F2A323E24789}"/>
              </a:ext>
            </a:extLst>
          </p:cNvPr>
          <p:cNvSpPr/>
          <p:nvPr userDrawn="1"/>
        </p:nvSpPr>
        <p:spPr>
          <a:xfrm>
            <a:off x="6830786" y="2504893"/>
            <a:ext cx="3249386" cy="644978"/>
          </a:xfrm>
          <a:prstGeom prst="rect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DB7AEA6B-0071-4BC7-9430-BAD44C096C3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830786" y="2504893"/>
            <a:ext cx="3249386" cy="6449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1D1C46A1-82E4-4693-B1AC-9A092012CC5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05325" y="3722690"/>
            <a:ext cx="3765096" cy="2865665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 algn="l">
              <a:buClr>
                <a:srgbClr val="CD1533"/>
              </a:buClr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95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lenté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0654" y="2493573"/>
            <a:ext cx="2665375" cy="584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</a:t>
            </a:r>
            <a:r>
              <a:rPr lang="en-US" dirty="0" err="1"/>
              <a:t>szöveg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3" name="Nyíl: ötszög 2">
            <a:extLst>
              <a:ext uri="{FF2B5EF4-FFF2-40B4-BE49-F238E27FC236}">
                <a16:creationId xmlns:a16="http://schemas.microsoft.com/office/drawing/2014/main" id="{E8D927C5-BB25-40AB-B49F-F9609D5938EF}"/>
              </a:ext>
            </a:extLst>
          </p:cNvPr>
          <p:cNvSpPr/>
          <p:nvPr userDrawn="1"/>
        </p:nvSpPr>
        <p:spPr>
          <a:xfrm>
            <a:off x="6380653" y="2490107"/>
            <a:ext cx="2812333" cy="579664"/>
          </a:xfrm>
          <a:prstGeom prst="homePlate">
            <a:avLst>
              <a:gd name="adj" fmla="val 27966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 helye 2">
            <a:extLst>
              <a:ext uri="{FF2B5EF4-FFF2-40B4-BE49-F238E27FC236}">
                <a16:creationId xmlns:a16="http://schemas.microsoft.com/office/drawing/2014/main" id="{E333AB94-6BBD-467D-8C6D-A3DFA71EA73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35405" y="2640533"/>
            <a:ext cx="2696099" cy="25972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43" name="Szöveg helye 2">
            <a:extLst>
              <a:ext uri="{FF2B5EF4-FFF2-40B4-BE49-F238E27FC236}">
                <a16:creationId xmlns:a16="http://schemas.microsoft.com/office/drawing/2014/main" id="{0FD63E20-88F3-4F0F-A913-CFF82E97C31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05325" y="3722690"/>
            <a:ext cx="3765096" cy="2865665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 algn="l">
              <a:buClr>
                <a:srgbClr val="CD1533"/>
              </a:buClr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45" name="Szöveg helye 2">
            <a:extLst>
              <a:ext uri="{FF2B5EF4-FFF2-40B4-BE49-F238E27FC236}">
                <a16:creationId xmlns:a16="http://schemas.microsoft.com/office/drawing/2014/main" id="{E8270A60-C1FD-4CA9-ACD1-B0E2421AC1D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5456" y="1127694"/>
            <a:ext cx="11026543" cy="4316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6B5D284C-F22B-4B19-933B-3BDD0C09152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177530" y="2488332"/>
            <a:ext cx="2631622" cy="5896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Mintaszöve</a:t>
            </a:r>
            <a:r>
              <a:rPr lang="en-US" dirty="0"/>
              <a:t>g</a:t>
            </a:r>
            <a:endParaRPr lang="hu-HU" dirty="0"/>
          </a:p>
        </p:txBody>
      </p:sp>
      <p:sp>
        <p:nvSpPr>
          <p:cNvPr id="23" name="Nyíl: ötszög 22">
            <a:extLst>
              <a:ext uri="{FF2B5EF4-FFF2-40B4-BE49-F238E27FC236}">
                <a16:creationId xmlns:a16="http://schemas.microsoft.com/office/drawing/2014/main" id="{BB80AEA4-6CD6-450E-A61B-38860A84803A}"/>
              </a:ext>
            </a:extLst>
          </p:cNvPr>
          <p:cNvSpPr/>
          <p:nvPr userDrawn="1"/>
        </p:nvSpPr>
        <p:spPr>
          <a:xfrm rot="10800000">
            <a:off x="2996819" y="2485409"/>
            <a:ext cx="2812333" cy="579664"/>
          </a:xfrm>
          <a:prstGeom prst="homePlate">
            <a:avLst>
              <a:gd name="adj" fmla="val 27966"/>
            </a:avLst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7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égbemuta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775935CD-9EEA-4274-B9EB-2F621C6A9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0336E712-54C1-4647-B6D1-364BAD4E20D7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314CEE40-EC9C-47CD-A90B-713A20C5686E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bg1">
                    <a:lumMod val="95000"/>
                  </a:schemeClr>
                </a:solidFill>
              </a:rPr>
              <a:t>ecovis.hu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79F2DE-3E97-40B1-B4BF-03FE78E6EFD1}"/>
              </a:ext>
            </a:extLst>
          </p:cNvPr>
          <p:cNvSpPr/>
          <p:nvPr userDrawn="1"/>
        </p:nvSpPr>
        <p:spPr>
          <a:xfrm>
            <a:off x="0" y="1"/>
            <a:ext cx="12192000" cy="3436218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CCB484FF-E6C7-48D0-935D-604F8A7489B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1462" y="2394578"/>
            <a:ext cx="2697412" cy="61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FF3EA5C3-FB30-4674-A5B1-4F0B849EA7C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61461" y="1956245"/>
            <a:ext cx="2697411" cy="373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CD15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208879F2-ACEF-4067-856F-5750B2FE352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351184" y="2394578"/>
            <a:ext cx="2697412" cy="61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A9DCB11-8002-4B9B-83AE-F6337F8754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51183" y="1956245"/>
            <a:ext cx="2697411" cy="373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CD15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26" name="Szöveg helye 2">
            <a:extLst>
              <a:ext uri="{FF2B5EF4-FFF2-40B4-BE49-F238E27FC236}">
                <a16:creationId xmlns:a16="http://schemas.microsoft.com/office/drawing/2014/main" id="{3FA11485-EC75-4693-8D46-59377BFF021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40905" y="2394578"/>
            <a:ext cx="2697412" cy="61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85BB2AAE-98A5-4231-B0C6-F864233DDE4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40904" y="1956245"/>
            <a:ext cx="2697411" cy="373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CD15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28" name="Szöveg helye 2">
            <a:extLst>
              <a:ext uri="{FF2B5EF4-FFF2-40B4-BE49-F238E27FC236}">
                <a16:creationId xmlns:a16="http://schemas.microsoft.com/office/drawing/2014/main" id="{8D5D953A-01D5-4BA6-A2D4-0193D04EEF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30625" y="2394578"/>
            <a:ext cx="2697412" cy="61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9" name="Szöveg helye 2">
            <a:extLst>
              <a:ext uri="{FF2B5EF4-FFF2-40B4-BE49-F238E27FC236}">
                <a16:creationId xmlns:a16="http://schemas.microsoft.com/office/drawing/2014/main" id="{78D2EF97-DC0E-416E-ABDA-66195F8D1E8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930624" y="1956245"/>
            <a:ext cx="2697411" cy="373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CD15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Mintacím szerkesztése</a:t>
            </a:r>
          </a:p>
        </p:txBody>
      </p:sp>
      <p:pic>
        <p:nvPicPr>
          <p:cNvPr id="30" name="Kép 29">
            <a:extLst>
              <a:ext uri="{FF2B5EF4-FFF2-40B4-BE49-F238E27FC236}">
                <a16:creationId xmlns:a16="http://schemas.microsoft.com/office/drawing/2014/main" id="{4AAD8041-D473-4040-97F9-4EBF7AC714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2" y="677582"/>
            <a:ext cx="3425835" cy="6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-oko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AF1D1A0-F1EE-451C-A953-D88D347F3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22B9B62B-D06A-40C2-9FD8-C0ECDF211502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B641F11E-885B-4618-A95F-F28373A231F0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F5B4BF61-458E-4010-91B9-3D0E16A99DEE}"/>
              </a:ext>
            </a:extLst>
          </p:cNvPr>
          <p:cNvSpPr/>
          <p:nvPr userDrawn="1"/>
        </p:nvSpPr>
        <p:spPr>
          <a:xfrm rot="10800000">
            <a:off x="5896004" y="3923945"/>
            <a:ext cx="412616" cy="355703"/>
          </a:xfrm>
          <a:prstGeom prst="triangle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0BD676A8-2B04-48E7-923E-65165653C98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905504" y="4349429"/>
            <a:ext cx="6393615" cy="8265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2CD0DAAD-AA84-4993-A594-57E726F0C902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905504" y="2722445"/>
            <a:ext cx="2990499" cy="714720"/>
          </a:xfrm>
          <a:prstGeom prst="rect">
            <a:avLst/>
          </a:prstGeom>
          <a:solidFill>
            <a:srgbClr val="CD15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CF99A084-9190-4ECA-8C99-A2798B083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459" y="1153348"/>
            <a:ext cx="9563467" cy="4490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B1692FCA-FDC5-48BB-BF90-71C07162F5B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08620" y="2718707"/>
            <a:ext cx="2990499" cy="718457"/>
          </a:xfrm>
          <a:prstGeom prst="rect">
            <a:avLst/>
          </a:prstGeom>
          <a:solidFill>
            <a:srgbClr val="CD15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21F21950-A6F3-43BC-9900-127B4AEFCBEC}"/>
              </a:ext>
            </a:extLst>
          </p:cNvPr>
          <p:cNvGrpSpPr/>
          <p:nvPr userDrawn="1"/>
        </p:nvGrpSpPr>
        <p:grpSpPr>
          <a:xfrm>
            <a:off x="5963518" y="2963063"/>
            <a:ext cx="277586" cy="277586"/>
            <a:chOff x="7278460" y="342900"/>
            <a:chExt cx="277586" cy="277586"/>
          </a:xfrm>
        </p:grpSpPr>
        <p:sp>
          <p:nvSpPr>
            <p:cNvPr id="2" name="Téglalap 1">
              <a:extLst>
                <a:ext uri="{FF2B5EF4-FFF2-40B4-BE49-F238E27FC236}">
                  <a16:creationId xmlns:a16="http://schemas.microsoft.com/office/drawing/2014/main" id="{6FB21877-70B2-4F45-83BA-9178BC0F9720}"/>
                </a:ext>
              </a:extLst>
            </p:cNvPr>
            <p:cNvSpPr/>
            <p:nvPr userDrawn="1"/>
          </p:nvSpPr>
          <p:spPr>
            <a:xfrm>
              <a:off x="7372350" y="342900"/>
              <a:ext cx="89807" cy="277586"/>
            </a:xfrm>
            <a:prstGeom prst="rect">
              <a:avLst/>
            </a:prstGeom>
            <a:solidFill>
              <a:srgbClr val="CD1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64336053-E341-4F0C-AF1F-F9C9D65C3953}"/>
                </a:ext>
              </a:extLst>
            </p:cNvPr>
            <p:cNvSpPr/>
            <p:nvPr userDrawn="1"/>
          </p:nvSpPr>
          <p:spPr>
            <a:xfrm rot="5400000">
              <a:off x="7372349" y="342900"/>
              <a:ext cx="89807" cy="277586"/>
            </a:xfrm>
            <a:prstGeom prst="rect">
              <a:avLst/>
            </a:prstGeom>
            <a:solidFill>
              <a:srgbClr val="CD1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609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gadó b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33F3F8E9-123B-487C-918E-C9A75B102FF1}"/>
              </a:ext>
            </a:extLst>
          </p:cNvPr>
          <p:cNvSpPr/>
          <p:nvPr userDrawn="1"/>
        </p:nvSpPr>
        <p:spPr>
          <a:xfrm>
            <a:off x="7679657" y="2055035"/>
            <a:ext cx="2495558" cy="62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68052D4-10C9-40A4-B9B9-99C539202B37}"/>
              </a:ext>
            </a:extLst>
          </p:cNvPr>
          <p:cNvSpPr/>
          <p:nvPr userDrawn="1"/>
        </p:nvSpPr>
        <p:spPr>
          <a:xfrm>
            <a:off x="0" y="1412635"/>
            <a:ext cx="10183528" cy="751391"/>
          </a:xfrm>
          <a:prstGeom prst="rect">
            <a:avLst/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D565A7C5-FF45-4C2C-B273-12E3B360F3C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739558" y="2191210"/>
            <a:ext cx="4016349" cy="471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lang="hu-HU" sz="18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b="0" i="0" dirty="0">
                <a:solidFill>
                  <a:srgbClr val="4D4D4D"/>
                </a:solidFill>
                <a:effectLst/>
                <a:latin typeface="Helvetica Neue"/>
              </a:rPr>
              <a:t>Szakértői vélemények közérthetően</a:t>
            </a:r>
            <a:endParaRPr lang="hu-HU" dirty="0"/>
          </a:p>
        </p:txBody>
      </p:sp>
      <p:sp>
        <p:nvSpPr>
          <p:cNvPr id="21" name="Tartalom helye 3">
            <a:extLst>
              <a:ext uri="{FF2B5EF4-FFF2-40B4-BE49-F238E27FC236}">
                <a16:creationId xmlns:a16="http://schemas.microsoft.com/office/drawing/2014/main" id="{9513E758-802F-485E-B2D6-2A4B703029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36324" y="3407963"/>
            <a:ext cx="7654699" cy="1909157"/>
          </a:xfrm>
          <a:prstGeom prst="rect">
            <a:avLst/>
          </a:prstGeom>
        </p:spPr>
        <p:txBody>
          <a:bodyPr numCol="2" spcCol="720000">
            <a:normAutofit/>
          </a:bodyPr>
          <a:lstStyle>
            <a:lvl1pPr marL="285750" indent="-285750">
              <a:buClr>
                <a:srgbClr val="CD1533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Bizalmi vagyonkezelés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Számlázás, bizonylatolás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Fogyasztóvédelem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E-kereskedelem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Követeléskezelés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Környezetvédelem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Hulladékgazdálkodás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Közbeszerzés</a:t>
            </a:r>
          </a:p>
          <a:p>
            <a:pPr marL="285750" indent="-285750">
              <a:buClr>
                <a:srgbClr val="CD1533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Bánya- és energiajog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04520EB3-6E07-415A-92B5-EEAD04AAE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24" y="5832910"/>
            <a:ext cx="1295675" cy="815424"/>
          </a:xfrm>
          <a:prstGeom prst="rect">
            <a:avLst/>
          </a:prstGeom>
        </p:spPr>
      </p:pic>
      <p:sp>
        <p:nvSpPr>
          <p:cNvPr id="15" name="Szöveg helye 2">
            <a:extLst>
              <a:ext uri="{FF2B5EF4-FFF2-40B4-BE49-F238E27FC236}">
                <a16:creationId xmlns:a16="http://schemas.microsoft.com/office/drawing/2014/main" id="{7F7CD2C6-CA36-4EFD-A891-7632AA650F5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739558" y="1424206"/>
            <a:ext cx="8443970" cy="7398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Az</a:t>
            </a:r>
            <a:r>
              <a:rPr lang="en-US" dirty="0"/>
              <a:t> Ecovis Hungary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Vezinfó</a:t>
            </a:r>
            <a:r>
              <a:rPr lang="en-US" dirty="0"/>
              <a:t> </a:t>
            </a:r>
            <a:r>
              <a:rPr lang="en-US" dirty="0" err="1"/>
              <a:t>közös</a:t>
            </a:r>
            <a:r>
              <a:rPr lang="en-US" dirty="0"/>
              <a:t>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blogja</a:t>
            </a:r>
            <a:endParaRPr lang="hu-HU" dirty="0"/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9FB9559D-B078-4C56-830D-800A2A72FDA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756188" y="2164026"/>
            <a:ext cx="2427340" cy="471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CD15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webcím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9046B7F-11AB-4C59-8B9E-3E631CC04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EE7A199-B8CC-4BD5-A0D9-7FD306054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E0CDE7A-2062-463C-AD0D-08F544E01065}"/>
              </a:ext>
            </a:extLst>
          </p:cNvPr>
          <p:cNvSpPr/>
          <p:nvPr userDrawn="1"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7F7CD2C6-CA36-4EFD-A891-7632AA650F5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61472" y="3139375"/>
            <a:ext cx="7005054" cy="21945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rgbClr val="CD15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Mintaszöveg</a:t>
            </a:r>
            <a:endParaRPr lang="hu-HU" dirty="0"/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BB12E9FD-AD0C-416D-99F1-AD74E1250C7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367810" y="6375002"/>
            <a:ext cx="1392379" cy="482998"/>
          </a:xfrm>
          <a:prstGeom prst="rect">
            <a:avLst/>
          </a:prstGeom>
          <a:solidFill>
            <a:srgbClr val="CD15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ecovis.hu</a:t>
            </a:r>
            <a:endParaRPr lang="hu-HU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E3A2DE3A-7D5B-41E8-BA66-EED11E8A5D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06" y="1301637"/>
            <a:ext cx="4468988" cy="7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2">
            <a:extLst>
              <a:ext uri="{FF2B5EF4-FFF2-40B4-BE49-F238E27FC236}">
                <a16:creationId xmlns:a16="http://schemas.microsoft.com/office/drawing/2014/main" id="{7F7CD2C6-CA36-4EFD-A891-7632AA650F5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0" y="1823035"/>
            <a:ext cx="12192000" cy="879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CD15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Köszönjük</a:t>
            </a:r>
            <a:r>
              <a:rPr lang="en-US" dirty="0"/>
              <a:t> </a:t>
            </a:r>
            <a:r>
              <a:rPr lang="en-US" dirty="0" err="1"/>
              <a:t>megtisztelő</a:t>
            </a:r>
            <a:r>
              <a:rPr lang="en-US" dirty="0"/>
              <a:t> </a:t>
            </a:r>
            <a:r>
              <a:rPr lang="en-US" dirty="0" err="1"/>
              <a:t>figyelmét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37666E4F-90ED-4C47-9F96-BE548896071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86525" y="5162509"/>
            <a:ext cx="3500387" cy="12124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4F8A6DB-F9C1-4C7D-A68A-E499FF2FD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73" y="3209569"/>
            <a:ext cx="1586715" cy="158671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99D6696-5946-40A7-9400-D66F62B18A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60" y="3209569"/>
            <a:ext cx="1586715" cy="1586715"/>
          </a:xfrm>
          <a:prstGeom prst="rect">
            <a:avLst/>
          </a:prstGeom>
        </p:spPr>
      </p:pic>
      <p:sp>
        <p:nvSpPr>
          <p:cNvPr id="18" name="Szöveg helye 2">
            <a:extLst>
              <a:ext uri="{FF2B5EF4-FFF2-40B4-BE49-F238E27FC236}">
                <a16:creationId xmlns:a16="http://schemas.microsoft.com/office/drawing/2014/main" id="{14F5B684-341C-4DD4-AC99-25F96DAD561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586138" y="5162508"/>
            <a:ext cx="3500387" cy="12124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BB12E9FD-AD0C-416D-99F1-AD74E1250C7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399810" y="6375002"/>
            <a:ext cx="1392379" cy="482998"/>
          </a:xfrm>
          <a:prstGeom prst="rect">
            <a:avLst/>
          </a:prstGeom>
          <a:solidFill>
            <a:srgbClr val="CD153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ecovis.hu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94127E0-28F9-4E8F-BFA4-DD4B7330C6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05" y="518912"/>
            <a:ext cx="4468988" cy="796670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6B433D17-ADF1-4B5E-96FF-7FE11FA184FB}"/>
              </a:ext>
            </a:extLst>
          </p:cNvPr>
          <p:cNvSpPr/>
          <p:nvPr userDrawn="1"/>
        </p:nvSpPr>
        <p:spPr>
          <a:xfrm>
            <a:off x="3470056" y="3136652"/>
            <a:ext cx="1713297" cy="1713297"/>
          </a:xfrm>
          <a:prstGeom prst="ellipse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4D6B8243-E10A-4762-A63D-8E4C978AADA6}"/>
              </a:ext>
            </a:extLst>
          </p:cNvPr>
          <p:cNvSpPr/>
          <p:nvPr userDrawn="1"/>
        </p:nvSpPr>
        <p:spPr>
          <a:xfrm>
            <a:off x="6976021" y="3136652"/>
            <a:ext cx="1713297" cy="1713297"/>
          </a:xfrm>
          <a:prstGeom prst="ellipse">
            <a:avLst/>
          </a:prstGeom>
          <a:noFill/>
          <a:ln w="28575">
            <a:solidFill>
              <a:srgbClr val="CD1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3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égbemuta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775935CD-9EEA-4274-B9EB-2F621C6A9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0336E712-54C1-4647-B6D1-364BAD4E20D7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314CEE40-EC9C-47CD-A90B-713A20C5686E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79F2DE-3E97-40B1-B4BF-03FE78E6EFD1}"/>
              </a:ext>
            </a:extLst>
          </p:cNvPr>
          <p:cNvSpPr/>
          <p:nvPr userDrawn="1"/>
        </p:nvSpPr>
        <p:spPr>
          <a:xfrm>
            <a:off x="0" y="0"/>
            <a:ext cx="12192000" cy="4543124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C10771D-853C-4F47-A769-448250A8B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1C061C28-2952-4DB7-85D3-4452C8F0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458" y="1067805"/>
            <a:ext cx="9855468" cy="6992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rgbClr val="CD15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-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AD09DED0-C506-40A8-AD29-30E9398045F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65458" y="1815822"/>
            <a:ext cx="9855468" cy="24159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855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égbemuta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775935CD-9EEA-4274-B9EB-2F621C6A9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0336E712-54C1-4647-B6D1-364BAD4E20D7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314CEE40-EC9C-47CD-A90B-713A20C5686E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bg1">
                    <a:lumMod val="95000"/>
                  </a:schemeClr>
                </a:solidFill>
              </a:rPr>
              <a:t>ecovis.hu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79F2DE-3E97-40B1-B4BF-03FE78E6EFD1}"/>
              </a:ext>
            </a:extLst>
          </p:cNvPr>
          <p:cNvSpPr/>
          <p:nvPr userDrawn="1"/>
        </p:nvSpPr>
        <p:spPr>
          <a:xfrm>
            <a:off x="0" y="0"/>
            <a:ext cx="12192000" cy="4543124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C10771D-853C-4F47-A769-448250A8B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sp>
        <p:nvSpPr>
          <p:cNvPr id="16" name="Szöveg helye 2">
            <a:extLst>
              <a:ext uri="{FF2B5EF4-FFF2-40B4-BE49-F238E27FC236}">
                <a16:creationId xmlns:a16="http://schemas.microsoft.com/office/drawing/2014/main" id="{F1E64A79-07AF-4A93-B796-A06210F3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58" y="1067805"/>
            <a:ext cx="9855468" cy="29651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9193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égbemuta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775935CD-9EEA-4274-B9EB-2F621C6A9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0336E712-54C1-4647-B6D1-364BAD4E20D7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>
            <a:extLst>
              <a:ext uri="{FF2B5EF4-FFF2-40B4-BE49-F238E27FC236}">
                <a16:creationId xmlns:a16="http://schemas.microsoft.com/office/drawing/2014/main" id="{314CEE40-EC9C-47CD-A90B-713A20C5686E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bg1">
                    <a:lumMod val="95000"/>
                  </a:schemeClr>
                </a:solidFill>
              </a:rPr>
              <a:t>ecovis.hu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79F2DE-3E97-40B1-B4BF-03FE78E6EFD1}"/>
              </a:ext>
            </a:extLst>
          </p:cNvPr>
          <p:cNvSpPr/>
          <p:nvPr userDrawn="1"/>
        </p:nvSpPr>
        <p:spPr>
          <a:xfrm>
            <a:off x="0" y="0"/>
            <a:ext cx="12192000" cy="4543124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C10771D-853C-4F47-A769-448250A8B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27827E2F-E563-4EC8-BEC3-B8CCBA64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Tartalom helye 3">
            <a:extLst>
              <a:ext uri="{FF2B5EF4-FFF2-40B4-BE49-F238E27FC236}">
                <a16:creationId xmlns:a16="http://schemas.microsoft.com/office/drawing/2014/main" id="{EDE0D1EB-F27A-4356-8475-E43C15EB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1817827"/>
            <a:ext cx="10515600" cy="24139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7080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B691F0-5193-4310-9993-234169EB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2403557"/>
            <a:ext cx="10515600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</p:spTree>
    <p:extLst>
      <p:ext uri="{BB962C8B-B14F-4D97-AF65-F5344CB8AC3E}">
        <p14:creationId xmlns:p14="http://schemas.microsoft.com/office/powerpoint/2010/main" val="37197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szü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B691F0-5193-4310-9993-234169EB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2403557"/>
            <a:ext cx="10515600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</p:spTree>
    <p:extLst>
      <p:ext uri="{BB962C8B-B14F-4D97-AF65-F5344CB8AC3E}">
        <p14:creationId xmlns:p14="http://schemas.microsoft.com/office/powerpoint/2010/main" val="40759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kiemelés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4C61D-3BC2-4AFA-83D7-3C6B6158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57" y="1138280"/>
            <a:ext cx="10515600" cy="421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CD1533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BE4B8-57E6-49AE-AEF0-4FAF0E9F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57" y="1817828"/>
            <a:ext cx="10515600" cy="32725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CD15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B691F0-5193-4310-9993-234169EB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2145087"/>
            <a:ext cx="10515600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D153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CD153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6E70F8-CFB0-40CE-A3F4-BCCE72AB6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214857"/>
            <a:ext cx="518568" cy="518568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6182DF5-D4EC-4D4B-BF0E-EDFC2247E490}"/>
              </a:ext>
            </a:extLst>
          </p:cNvPr>
          <p:cNvCxnSpPr>
            <a:cxnSpLocks/>
          </p:cNvCxnSpPr>
          <p:nvPr userDrawn="1"/>
        </p:nvCxnSpPr>
        <p:spPr>
          <a:xfrm>
            <a:off x="349705" y="6601216"/>
            <a:ext cx="10247314" cy="0"/>
          </a:xfrm>
          <a:prstGeom prst="line">
            <a:avLst/>
          </a:prstGeom>
          <a:ln>
            <a:solidFill>
              <a:srgbClr val="CD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EB747CB9-04A3-4537-A08A-4B4F46DF3935}"/>
              </a:ext>
            </a:extLst>
          </p:cNvPr>
          <p:cNvSpPr txBox="1">
            <a:spLocks/>
          </p:cNvSpPr>
          <p:nvPr userDrawn="1"/>
        </p:nvSpPr>
        <p:spPr>
          <a:xfrm>
            <a:off x="10792060" y="6415406"/>
            <a:ext cx="1114392" cy="35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CD15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ecovis.hu</a:t>
            </a:r>
          </a:p>
        </p:txBody>
      </p:sp>
      <p:sp>
        <p:nvSpPr>
          <p:cNvPr id="5" name="Nyíl: ötszög 4">
            <a:extLst>
              <a:ext uri="{FF2B5EF4-FFF2-40B4-BE49-F238E27FC236}">
                <a16:creationId xmlns:a16="http://schemas.microsoft.com/office/drawing/2014/main" id="{B80BDFE5-12BC-463E-B875-EAF55115D8B2}"/>
              </a:ext>
            </a:extLst>
          </p:cNvPr>
          <p:cNvSpPr/>
          <p:nvPr userDrawn="1"/>
        </p:nvSpPr>
        <p:spPr>
          <a:xfrm rot="5400000">
            <a:off x="4294448" y="1884931"/>
            <a:ext cx="779680" cy="8669167"/>
          </a:xfrm>
          <a:prstGeom prst="homePlate">
            <a:avLst>
              <a:gd name="adj" fmla="val 0"/>
            </a:avLst>
          </a:prstGeom>
          <a:solidFill>
            <a:srgbClr val="CD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5BD10268-E232-4D19-BFE8-31BCF0A7943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9703" y="5829675"/>
            <a:ext cx="8669169" cy="7715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</a:t>
            </a:r>
            <a:r>
              <a:rPr lang="en-US" dirty="0"/>
              <a:t> </a:t>
            </a:r>
            <a:r>
              <a:rPr lang="hu-HU" dirty="0"/>
              <a:t>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060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3" grpId="0">
        <p:tmplLst>
          <p:tmpl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5" r:id="rId4"/>
    <p:sldLayoutId id="2147483686" r:id="rId5"/>
    <p:sldLayoutId id="2147483687" r:id="rId6"/>
    <p:sldLayoutId id="2147483683" r:id="rId7"/>
    <p:sldLayoutId id="2147483666" r:id="rId8"/>
    <p:sldLayoutId id="2147483653" r:id="rId9"/>
    <p:sldLayoutId id="2147483668" r:id="rId10"/>
    <p:sldLayoutId id="2147483682" r:id="rId11"/>
    <p:sldLayoutId id="2147483660" r:id="rId12"/>
    <p:sldLayoutId id="2147483680" r:id="rId13"/>
    <p:sldLayoutId id="2147483681" r:id="rId14"/>
    <p:sldLayoutId id="2147483652" r:id="rId15"/>
    <p:sldLayoutId id="2147483661" r:id="rId16"/>
    <p:sldLayoutId id="2147483677" r:id="rId17"/>
    <p:sldLayoutId id="2147483667" r:id="rId18"/>
    <p:sldLayoutId id="2147483679" r:id="rId19"/>
    <p:sldLayoutId id="2147483678" r:id="rId20"/>
    <p:sldLayoutId id="2147483671" r:id="rId21"/>
    <p:sldLayoutId id="2147483654" r:id="rId22"/>
    <p:sldLayoutId id="2147483676" r:id="rId23"/>
    <p:sldLayoutId id="2147483655" r:id="rId24"/>
    <p:sldLayoutId id="2147483669" r:id="rId25"/>
    <p:sldLayoutId id="2147483675" r:id="rId26"/>
    <p:sldLayoutId id="2147483670" r:id="rId27"/>
    <p:sldLayoutId id="2147483672" r:id="rId28"/>
    <p:sldLayoutId id="2147483673" r:id="rId29"/>
    <p:sldLayoutId id="2147483662" r:id="rId30"/>
    <p:sldLayoutId id="2147483663" r:id="rId31"/>
    <p:sldLayoutId id="2147483664" r:id="rId32"/>
    <p:sldLayoutId id="214748368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garadnai@jbpartners.hu" TargetMode="External"/><Relationship Id="rId3" Type="http://schemas.openxmlformats.org/officeDocument/2006/relationships/hyperlink" Target="http://www.jbpartners.hu/" TargetMode="External"/><Relationship Id="rId7" Type="http://schemas.openxmlformats.org/officeDocument/2006/relationships/hyperlink" Target="mailto:vizsy@jbpartners.h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eher@jbpartner.hu" TargetMode="External"/><Relationship Id="rId5" Type="http://schemas.openxmlformats.org/officeDocument/2006/relationships/hyperlink" Target="mailto:bihary@jbpartners.hu" TargetMode="External"/><Relationship Id="rId4" Type="http://schemas.openxmlformats.org/officeDocument/2006/relationships/hyperlink" Target="mailto:jean@jbpartners.h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ornel.jean@ecovis.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105BE0-BE78-4186-91DD-42EB3831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416" y="4604083"/>
            <a:ext cx="10245013" cy="1684750"/>
          </a:xfrm>
        </p:spPr>
        <p:txBody>
          <a:bodyPr anchor="ctr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Aktuális problémák napjaink jogalkalmazásában, joggyakorlatában a bányászatot érintő ügyekben</a:t>
            </a:r>
            <a:endParaRPr lang="hu-HU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2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>
            <a:extLst>
              <a:ext uri="{FF2B5EF4-FFF2-40B4-BE49-F238E27FC236}">
                <a16:creationId xmlns:a16="http://schemas.microsoft.com/office/drawing/2014/main" id="{E3807C82-551E-02F3-C482-DEED3CBCDCB6}"/>
              </a:ext>
            </a:extLst>
          </p:cNvPr>
          <p:cNvSpPr txBox="1">
            <a:spLocks/>
          </p:cNvSpPr>
          <p:nvPr/>
        </p:nvSpPr>
        <p:spPr>
          <a:xfrm>
            <a:off x="845976" y="1085088"/>
            <a:ext cx="6749142" cy="9265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b="1" kern="100" dirty="0">
                <a:ea typeface="Calibri" panose="020F0502020204030204" pitchFamily="34" charset="0"/>
              </a:rPr>
              <a:t>II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.2. Bt. 30. § (4) bekezdése szerinti bányajáradék pótlás</a:t>
            </a:r>
            <a:r>
              <a:rPr lang="hu-HU" sz="2200" u="sng" dirty="0"/>
              <a:t> </a:t>
            </a:r>
            <a:endParaRPr lang="hu-HU" sz="2200" dirty="0"/>
          </a:p>
          <a:p>
            <a:pPr algn="just"/>
            <a:r>
              <a:rPr lang="hu-HU" sz="2200" dirty="0"/>
              <a:t> </a:t>
            </a:r>
          </a:p>
        </p:txBody>
      </p:sp>
      <p:sp>
        <p:nvSpPr>
          <p:cNvPr id="2" name="Szöveg helye 2">
            <a:extLst>
              <a:ext uri="{FF2B5EF4-FFF2-40B4-BE49-F238E27FC236}">
                <a16:creationId xmlns:a16="http://schemas.microsoft.com/office/drawing/2014/main" id="{192AB5A2-8F54-91E5-9F8B-50B6DB099745}"/>
              </a:ext>
            </a:extLst>
          </p:cNvPr>
          <p:cNvSpPr txBox="1">
            <a:spLocks/>
          </p:cNvSpPr>
          <p:nvPr/>
        </p:nvSpPr>
        <p:spPr>
          <a:xfrm>
            <a:off x="845976" y="1828800"/>
            <a:ext cx="10313436" cy="39441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az építőipari nyers- és alapanyagot kitermelő bányavállalkozó 6 hónapot meghaladóan nem végez kitermelést, az ezt követő első félévben a kieső bányajáradék pótlására a bányatelek kitermelhető ásványvagyon értéke 0,5‰-</a:t>
            </a:r>
            <a:r>
              <a:rPr lang="hu-H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nek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megfelelő összeget kell fizetnie, amely a második félévtől, félévenként további 0,5‰-kel növekszik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rendelkezés arra vonatkozó konkrét előírást, hogy a bányajáradék pótlására fizetendő összeg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arányosítható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lenne attól függően, hogy az első 6 hónapot követően mikor kerül sor a kitermelési tevékenység folytatására,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 tartalmaz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Ilyen rendelkezés hiányában a hatóság álláspontja az, hogy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teljes 6 hónapra eső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bányajáradék pótlására szolgáló összeget meg kell fizetnie a bányavállalkozónak. 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0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14">
            <a:extLst>
              <a:ext uri="{FF2B5EF4-FFF2-40B4-BE49-F238E27FC236}">
                <a16:creationId xmlns:a16="http://schemas.microsoft.com/office/drawing/2014/main" id="{B6B52E3A-5448-680A-8AB7-48A01D3CB9EC}"/>
              </a:ext>
            </a:extLst>
          </p:cNvPr>
          <p:cNvSpPr txBox="1">
            <a:spLocks/>
          </p:cNvSpPr>
          <p:nvPr/>
        </p:nvSpPr>
        <p:spPr>
          <a:xfrm>
            <a:off x="875658" y="697231"/>
            <a:ext cx="10340982" cy="35699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hatóság határozatával szemben próbapert indítottunk, arra hivatkozva, hogy a hatóság jogértelmezése a rendelkezés jelen állapotában sértheti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jogbiztonság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azon belül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normavilágosság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követelményét, továbbá még ha a bíróság osztaná is a hatóság álláspontját, a Bt. érintett rendelkezése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kétszeres értékelés és kettős adóztatás tilalmába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ütközhet, ami a rendelkezés Alaptörvény-ellenességének lehetőségét vet</a:t>
            </a:r>
            <a:r>
              <a:rPr lang="hu-HU" kern="100" dirty="0">
                <a:ea typeface="Calibri" panose="020F0502020204030204" pitchFamily="34" charset="0"/>
              </a:rPr>
              <a:t>het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fel.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kieső bányajáradék pótlására vonatkozó fizetési kötelezettség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szankciós jellegűvé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válik, figyelemmel arra, hogy a kétszeresen értékelt időszakban (a kitermelés folytatását követően) e fizetési kötelezettség elveszíti a jogalkotó által vélhetően neki szánt célját: azaz már nem a kieső bányajáradék pótlását szolgálja, hiszen bányajáradékot már fizet ezen időponttól kezdve a bányavállalkozó.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400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924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>
            <a:extLst>
              <a:ext uri="{FF2B5EF4-FFF2-40B4-BE49-F238E27FC236}">
                <a16:creationId xmlns:a16="http://schemas.microsoft.com/office/drawing/2014/main" id="{2C435108-EA96-2ABA-67D0-D3480E8C6754}"/>
              </a:ext>
            </a:extLst>
          </p:cNvPr>
          <p:cNvSpPr txBox="1">
            <a:spLocks/>
          </p:cNvSpPr>
          <p:nvPr/>
        </p:nvSpPr>
        <p:spPr>
          <a:xfrm>
            <a:off x="698553" y="1257436"/>
            <a:ext cx="10794894" cy="7428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b="1" kern="100" dirty="0">
                <a:ea typeface="Calibri" panose="020F0502020204030204" pitchFamily="34" charset="0"/>
              </a:rPr>
              <a:t>III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.1. agyag- homok- és kavicsbányászat céljára történő időleges más célú hasznosítás engedélyezése</a:t>
            </a:r>
            <a:endParaRPr lang="hu-HU" dirty="0"/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4AFA3A49-D49E-D27C-D4EF-8BC67E245363}"/>
              </a:ext>
            </a:extLst>
          </p:cNvPr>
          <p:cNvSpPr txBox="1">
            <a:spLocks/>
          </p:cNvSpPr>
          <p:nvPr/>
        </p:nvSpPr>
        <p:spPr>
          <a:xfrm>
            <a:off x="6644640" y="2000250"/>
            <a:ext cx="4848807" cy="43639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2013. XI.1-én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lépett hatályba a </a:t>
            </a:r>
            <a:r>
              <a:rPr lang="hu-H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Tfvt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15/B. §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-a, amely az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agyag-, homok- és kavicsbányászatra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vonatkozóan állapított meg különös rendelkezéseket, többek között, hogy ilyen tevékenység céljából kizárólag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végleges más célú hasznosítása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engedélyezhető. 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Ezzel párhuzamosan a törvény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§ (3)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bekezdése is úgy módosult, hogy a termőföld 15/B. §-</a:t>
            </a:r>
            <a:r>
              <a:rPr lang="hu-H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ában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meghatározott célból történő igénybevétele végleges más célú hasznosításnak minősül.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Kép 12" descr="A képen fű, kültéri, ég, növény látható&#10;&#10;Automatikusan generált leírás">
            <a:extLst>
              <a:ext uri="{FF2B5EF4-FFF2-40B4-BE49-F238E27FC236}">
                <a16:creationId xmlns:a16="http://schemas.microsoft.com/office/drawing/2014/main" id="{544F0C64-49C5-5A91-0F17-5404B3F2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9" y="2000249"/>
            <a:ext cx="5811975" cy="408121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0AE095D-CCDA-D14C-9BD8-01B6DF33A48D}"/>
              </a:ext>
            </a:extLst>
          </p:cNvPr>
          <p:cNvSpPr txBox="1"/>
          <p:nvPr/>
        </p:nvSpPr>
        <p:spPr>
          <a:xfrm>
            <a:off x="698553" y="776535"/>
            <a:ext cx="6097904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romanUcPeriod" startAt="3"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D153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Termőföld védelem</a:t>
            </a:r>
          </a:p>
        </p:txBody>
      </p:sp>
    </p:spTree>
    <p:extLst>
      <p:ext uri="{BB962C8B-B14F-4D97-AF65-F5344CB8AC3E}">
        <p14:creationId xmlns:p14="http://schemas.microsoft.com/office/powerpoint/2010/main" val="217472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3E04DCF1-88CB-1471-2332-D4FE1B8EE7FC}"/>
              </a:ext>
            </a:extLst>
          </p:cNvPr>
          <p:cNvSpPr txBox="1">
            <a:spLocks/>
          </p:cNvSpPr>
          <p:nvPr/>
        </p:nvSpPr>
        <p:spPr>
          <a:xfrm>
            <a:off x="560070" y="1818647"/>
            <a:ext cx="4476122" cy="42024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veszélyhelyzet időszakában hozott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78/2021. (II. 19.) Korm. rendelet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aztán - először ideiglenes jelleggel - újra lehetővé tette a 15/B. § szerinti más célú hasznosítást időleges jelleggel. </a:t>
            </a:r>
          </a:p>
          <a:p>
            <a:pPr algn="just">
              <a:spcAft>
                <a:spcPts val="1000"/>
              </a:spcAft>
            </a:pPr>
            <a:r>
              <a:rPr lang="hu-HU" sz="18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Indok: </a:t>
            </a:r>
          </a:p>
          <a:p>
            <a:pPr algn="just"/>
            <a:r>
              <a:rPr lang="hu-HU" kern="100" dirty="0">
                <a:ea typeface="Calibri" panose="020F0502020204030204" pitchFamily="34" charset="0"/>
              </a:rPr>
              <a:t>A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nemzetgazdaság működőképességé-</a:t>
            </a:r>
            <a:r>
              <a:rPr lang="hu-H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nek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megőrzése céljából a nyersanyag-ellátás veszélyhelyzet időszaka alatt történő megfelelő biztosítása érdekében.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Kép 12" descr="A képen kültéri, közlekedés, Építési munkagép, fa látható">
            <a:extLst>
              <a:ext uri="{FF2B5EF4-FFF2-40B4-BE49-F238E27FC236}">
                <a16:creationId xmlns:a16="http://schemas.microsoft.com/office/drawing/2014/main" id="{3184DCF7-EDD8-D09F-4615-1B88686A6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72" y="1818649"/>
            <a:ext cx="6635416" cy="4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2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607A8D-BDCD-2B22-D226-EEB7E6445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1250302"/>
            <a:ext cx="9434119" cy="4404049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hu-HU" dirty="0"/>
              <a:t>Ezt követően </a:t>
            </a:r>
            <a:r>
              <a:rPr lang="hu-HU" b="1" dirty="0"/>
              <a:t>2021. XII.1-i </a:t>
            </a:r>
            <a:r>
              <a:rPr lang="hu-HU" dirty="0"/>
              <a:t>hatállyal maga a </a:t>
            </a:r>
            <a:r>
              <a:rPr lang="hu-HU" dirty="0" err="1"/>
              <a:t>Tfvt</a:t>
            </a:r>
            <a:r>
              <a:rPr lang="hu-HU" dirty="0"/>
              <a:t>. került módosításra, amely során a 15/B. §-</a:t>
            </a:r>
            <a:r>
              <a:rPr lang="hu-HU" dirty="0" err="1"/>
              <a:t>ra</a:t>
            </a:r>
            <a:r>
              <a:rPr lang="hu-HU" dirty="0"/>
              <a:t> való utalást tartalmazó utolsó mondatrész törlésre került a 9. § (3) bekezdésből.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hu-HU" u="sng" dirty="0"/>
              <a:t>Indok: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hu-HU" dirty="0"/>
              <a:t>A törvénymódosítás indoklása szerint azért tette újra lehetővé a jogalkotó az aggregátum bányászat esetében az időleges más célú hasznosítást, mert az eredeti állapot helyreállításának vállalása „egyfajta </a:t>
            </a:r>
            <a:r>
              <a:rPr lang="hu-HU" b="1" dirty="0"/>
              <a:t>kiegyenlítő intézkedés</a:t>
            </a:r>
            <a:r>
              <a:rPr lang="hu-HU" dirty="0"/>
              <a:t>”, amely lehetővé teszi a termőföld védelem elveinek érvényesülését olyan módon, hogy közben egyéb jelentős társadalmi haszonnal is járó közérdekű tevékenységek végzését sem </a:t>
            </a:r>
            <a:r>
              <a:rPr lang="hu-HU" dirty="0" err="1"/>
              <a:t>lehetetleníti</a:t>
            </a:r>
            <a:r>
              <a:rPr lang="hu-HU" dirty="0"/>
              <a:t> el feltétlenül.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hu-HU" dirty="0"/>
              <a:t>Mivel azonban párhuzamosan a 15/B. § (3) bekezdésének a megszövegezése egyidejűleg nem került módosításra 2013. XI.1-től hatályos szöveg, a </a:t>
            </a:r>
            <a:r>
              <a:rPr lang="hu-HU" dirty="0" err="1"/>
              <a:t>Tfvt</a:t>
            </a:r>
            <a:r>
              <a:rPr lang="hu-HU" dirty="0"/>
              <a:t>. 9. §-a és 15/B. §-a egymásnak ellentmondó rendelkezéseket tartalmaz.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hu-HU" dirty="0"/>
              <a:t>A 15/B. §, hacsak nem beruházási célterület az érintett termőföld, </a:t>
            </a:r>
            <a:r>
              <a:rPr lang="hu-HU" b="1" dirty="0"/>
              <a:t>továbbra is tiltja </a:t>
            </a:r>
            <a:r>
              <a:rPr lang="hu-HU" dirty="0"/>
              <a:t>ugyanis az időleges más célú hasznosítást.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564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doboz 15">
            <a:extLst>
              <a:ext uri="{FF2B5EF4-FFF2-40B4-BE49-F238E27FC236}">
                <a16:creationId xmlns:a16="http://schemas.microsoft.com/office/drawing/2014/main" id="{0AAB7053-0A03-0B18-EC27-A95C914E734F}"/>
              </a:ext>
            </a:extLst>
          </p:cNvPr>
          <p:cNvSpPr txBox="1"/>
          <p:nvPr/>
        </p:nvSpPr>
        <p:spPr>
          <a:xfrm>
            <a:off x="560832" y="914061"/>
            <a:ext cx="7266432" cy="480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Közigazgatási szakasz: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2021. XII.1-i törvénymódosítást követően benyújtott kérelemre válaszul a földvédelmi hatóság a 15/B. § (3) bekezdésére hivatkozással elutasító határozatot hozott.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Bírósági szakasz:</a:t>
            </a:r>
            <a:endParaRPr lang="hu-HU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ügyben indult perben, mivel a Kúria 2013.XI.1.-t követően, de 2021. XII.1-t megelőzően korlátozott precedensnek minősülő, elutasító döntést hozott azonos tényállás mellett, a kedvező jogszabálymódosítás ellenére a közigazgatási ügyben eljáró bíróság a hatóság döntését helyben hagyta.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benyújtott felülvizsgálati kérelmet a Kúria, korábbi döntésére hivatkozással be sem fogadta, érdemben nem is vizsgálta.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4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8E453224-B08E-1AFD-400A-EF757E7021F8}"/>
              </a:ext>
            </a:extLst>
          </p:cNvPr>
          <p:cNvSpPr txBox="1"/>
          <p:nvPr/>
        </p:nvSpPr>
        <p:spPr>
          <a:xfrm>
            <a:off x="963168" y="1023366"/>
            <a:ext cx="9769602" cy="1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Összegzés: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u-H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jogszabálymódosítás ellenére agyag-, homok- és kavicsbányászat céljára nem lehet időlegesen más célú hasznosítási engedélyt szerezni, akkor sem, ha a bányavállalkozónak a környezetvédelmi engedély előírásának megfelelően kötelező a tájrendezés részeként az eredeti terepszintre történő feltöltés</a:t>
            </a:r>
            <a:r>
              <a:rPr lang="hu-H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hu-HU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lsd</a:t>
            </a:r>
            <a:r>
              <a:rPr lang="hu-H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Dél-pesti bányák).</a:t>
            </a:r>
            <a:endParaRPr lang="hu-HU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30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C1151960-26F4-41A7-F9E6-E976CA5F5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447" y="809696"/>
            <a:ext cx="10515600" cy="6173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hu-HU" b="1" kern="100" dirty="0">
                <a:ea typeface="Calibri" panose="020F0502020204030204" pitchFamily="34" charset="0"/>
              </a:rPr>
              <a:t>III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.2. Osztályba sorozást követő más célú hasznosítás szabályainak a változása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Kép 8" descr="A képen kültéri, ég, felhő, talaj látható">
            <a:extLst>
              <a:ext uri="{FF2B5EF4-FFF2-40B4-BE49-F238E27FC236}">
                <a16:creationId xmlns:a16="http://schemas.microsoft.com/office/drawing/2014/main" id="{76914D98-D705-5E5E-7E86-8A1F744C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7" y="1889365"/>
            <a:ext cx="5563161" cy="407646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BDDAA209-4855-7C18-EB67-0A9BB368A9E0}"/>
              </a:ext>
            </a:extLst>
          </p:cNvPr>
          <p:cNvSpPr txBox="1"/>
          <p:nvPr/>
        </p:nvSpPr>
        <p:spPr>
          <a:xfrm>
            <a:off x="6183086" y="2108719"/>
            <a:ext cx="5405533" cy="318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indokolás szerint a visszaélések elkerülése érdekében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2023. VII.1-i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hatállyal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Tfvt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11. §-a úgy módosult, hogy ha az osztályba sorozás eredményeként az átlagosnál jobb minőségű termőföld minősége átlagosra vagy gyengébbre változott, akkor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következő 5 évben nem lehet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célú hasznosítást engedélyezni.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u-H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Kivételt csak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beruházási célterületnek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minősített termőföld képez.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0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>
            <a:extLst>
              <a:ext uri="{FF2B5EF4-FFF2-40B4-BE49-F238E27FC236}">
                <a16:creationId xmlns:a16="http://schemas.microsoft.com/office/drawing/2014/main" id="{E3807C82-551E-02F3-C482-DEED3CBCDCB6}"/>
              </a:ext>
            </a:extLst>
          </p:cNvPr>
          <p:cNvSpPr txBox="1">
            <a:spLocks/>
          </p:cNvSpPr>
          <p:nvPr/>
        </p:nvSpPr>
        <p:spPr>
          <a:xfrm>
            <a:off x="251058" y="1163846"/>
            <a:ext cx="4435242" cy="5013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Közigazgatási szakasz:</a:t>
            </a:r>
            <a:r>
              <a:rPr lang="hu-HU" sz="2400" b="1" dirty="0"/>
              <a:t> </a:t>
            </a:r>
          </a:p>
        </p:txBody>
      </p:sp>
      <p:pic>
        <p:nvPicPr>
          <p:cNvPr id="6" name="Kép 5" descr="A képen kerék, kültéri, gumiabroncs, közlekedés látható">
            <a:extLst>
              <a:ext uri="{FF2B5EF4-FFF2-40B4-BE49-F238E27FC236}">
                <a16:creationId xmlns:a16="http://schemas.microsoft.com/office/drawing/2014/main" id="{6A6A4624-850B-4237-E7A6-A4D903A10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31" y="1359789"/>
            <a:ext cx="5741104" cy="3809370"/>
          </a:xfrm>
          <a:prstGeom prst="rect">
            <a:avLst/>
          </a:prstGeom>
        </p:spPr>
      </p:pic>
      <p:sp>
        <p:nvSpPr>
          <p:cNvPr id="2" name="Szöveg helye 2">
            <a:extLst>
              <a:ext uri="{FF2B5EF4-FFF2-40B4-BE49-F238E27FC236}">
                <a16:creationId xmlns:a16="http://schemas.microsoft.com/office/drawing/2014/main" id="{192AB5A2-8F54-91E5-9F8B-50B6DB099745}"/>
              </a:ext>
            </a:extLst>
          </p:cNvPr>
          <p:cNvSpPr txBox="1">
            <a:spLocks/>
          </p:cNvSpPr>
          <p:nvPr/>
        </p:nvSpPr>
        <p:spPr>
          <a:xfrm>
            <a:off x="251058" y="1900965"/>
            <a:ext cx="5272664" cy="38093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kérelem a jogszabályváltozást követően került beadásra. A tényállás szerint a földtulajdonos kezdeményezésére az osztályba sorozásra még a törvénymódosítás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hatályba lépését megelőzően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került sor és a kivonást nem ő, hanem a bányavállalkozó kezdeményezte.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hatóság a kérelmet elutasította, amely ellen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visszamenőleges jogalkalmazás tilalmára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hivatkozással bírósághoz fordultunk.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5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özlekedés, kültéri, jármű, Építési munkagép látható&#10;&#10;Automatikusan generált leírás">
            <a:extLst>
              <a:ext uri="{FF2B5EF4-FFF2-40B4-BE49-F238E27FC236}">
                <a16:creationId xmlns:a16="http://schemas.microsoft.com/office/drawing/2014/main" id="{156FCBC9-367E-BE54-EDCA-CBECC74B5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30381" b="-1"/>
          <a:stretch/>
        </p:blipFill>
        <p:spPr>
          <a:xfrm>
            <a:off x="6326155" y="10"/>
            <a:ext cx="586432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88C1738-1EA5-7CEE-D890-1D19033F056F}"/>
              </a:ext>
            </a:extLst>
          </p:cNvPr>
          <p:cNvSpPr txBox="1"/>
          <p:nvPr/>
        </p:nvSpPr>
        <p:spPr>
          <a:xfrm>
            <a:off x="376259" y="1467278"/>
            <a:ext cx="5520689" cy="4591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közigazgatási perben eljáró bíróság a </a:t>
            </a:r>
            <a:r>
              <a:rPr lang="hu-H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Tfvt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11. § (3b) bekezdés rendelkezésére és arra hivatkozással utasította el a keresetet, hogy ha a jogalkotó szándéka az lett volna, hogy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átmeneti rendelkezést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alkalmazzon, megtehette volna. Ennek hiányában a kérdéses rendelkezés egyértelmű utasításként, mindenkivel szemben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abszolút tiltást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tartalmaz.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jogalkotó is felismerte azonban, hogy bizonyos esetekben ez túlzott mértékű szigorítás, ezért a kivételek körét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2024. I.1-vel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úgy bővítette, hogy kiterjesztette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helyhez kötött beruházásokra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amelyek között a bányaüzem is szerepel.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1AC5521-01A4-5463-F548-D5F31F066809}"/>
              </a:ext>
            </a:extLst>
          </p:cNvPr>
          <p:cNvSpPr txBox="1"/>
          <p:nvPr/>
        </p:nvSpPr>
        <p:spPr>
          <a:xfrm>
            <a:off x="575311" y="799593"/>
            <a:ext cx="468630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Bírósági szakasz:</a:t>
            </a:r>
            <a:endParaRPr lang="hu-HU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3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AE4C1D-E169-4AB0-9C1A-D4A53BB2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49" y="1104381"/>
            <a:ext cx="6930190" cy="529347"/>
          </a:xfrm>
        </p:spPr>
        <p:txBody>
          <a:bodyPr>
            <a:normAutofit/>
          </a:bodyPr>
          <a:lstStyle/>
          <a:p>
            <a:r>
              <a:rPr lang="hu-HU" b="1" dirty="0"/>
              <a:t>I. Bevezető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B39AE7-04EC-45A0-AED8-9A935E1890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51850" y="1633728"/>
            <a:ext cx="7217664" cy="50571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elmúlt években a bányászati tevékenység végzésére és a  termőföldek védelmére vonatkozó előírások is jelentős változásokon mentek keresztül.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Szigorodó jogalkotási tendencia: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bányászati jog</a:t>
            </a:r>
            <a:r>
              <a:rPr lang="hu-HU" kern="100" dirty="0">
                <a:ea typeface="Calibri" panose="020F0502020204030204" pitchFamily="34" charset="0"/>
                <a:cs typeface="Calibri" panose="020F0502020204030204" pitchFamily="34" charset="0"/>
              </a:rPr>
              <a:t> feletti szabad rendelkezési jogot szolgáló diszpozitív szabályozás helyét egyre inkább az elvárásokon alapuló,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kógens előírások veszik át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termőföld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más célra történő hasznosítására vonatkozó előírások általános, ezen belül különösen az aggregátumok bányászatával kapcsolatos szabályok szigorítása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43CBF5FD-2296-663F-05CB-B8CD7173D0A7}"/>
              </a:ext>
            </a:extLst>
          </p:cNvPr>
          <p:cNvSpPr txBox="1">
            <a:spLocks/>
          </p:cNvSpPr>
          <p:nvPr/>
        </p:nvSpPr>
        <p:spPr>
          <a:xfrm>
            <a:off x="340414" y="5272035"/>
            <a:ext cx="6849979" cy="1418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07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>
            <a:extLst>
              <a:ext uri="{FF2B5EF4-FFF2-40B4-BE49-F238E27FC236}">
                <a16:creationId xmlns:a16="http://schemas.microsoft.com/office/drawing/2014/main" id="{3B26079D-7BA8-1510-6EF7-C1A70EF07E2F}"/>
              </a:ext>
            </a:extLst>
          </p:cNvPr>
          <p:cNvSpPr txBox="1">
            <a:spLocks/>
          </p:cNvSpPr>
          <p:nvPr/>
        </p:nvSpPr>
        <p:spPr>
          <a:xfrm>
            <a:off x="844857" y="1071570"/>
            <a:ext cx="10539423" cy="53406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Irodánk elnevezése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2024.05.31-vel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megváltozik. Új nevünk: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JB &amp; </a:t>
            </a:r>
            <a:r>
              <a:rPr lang="hu-HU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Ügyvédi Iroda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(hivatalos cégnév: Jean, Bihary, Fehér és Vizsy Ügyvédi Iroda.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kern="100" dirty="0">
                <a:ea typeface="Calibri" panose="020F0502020204030204" pitchFamily="34" charset="0"/>
              </a:rPr>
              <a:t>H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onlap: </a:t>
            </a:r>
            <a:r>
              <a:rPr lang="hu-HU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www.jbpartners.hu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kern="100" dirty="0">
                <a:ea typeface="Calibri" panose="020F0502020204030204" pitchFamily="34" charset="0"/>
              </a:rPr>
              <a:t>E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-mail címek: </a:t>
            </a:r>
            <a:r>
              <a:rPr lang="hu-HU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jean@jbpartners.hu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bihary@jbpartners.hu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feher@jbpartner.hu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vizsy@jbpartners.hu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garadnai@jbpartners.hu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korábbi, ecovis.hu kiterjesztésű elektronikus levelezési címek még 1 évig tovább fognak élni.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Vonalas telefonos elérhetőségünk változatlan (06-1/4391166)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Mobiltelefonos elérhetőségeink szintén változatlanok.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bányajog blog a </a:t>
            </a:r>
            <a:r>
              <a:rPr lang="hu-HU" sz="18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www.jbpartners.hu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honlapon lesz változatlan tartalommal elérhető.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5CDF4F5-14ED-7C61-E045-DA4E1D0F9947}"/>
              </a:ext>
            </a:extLst>
          </p:cNvPr>
          <p:cNvSpPr txBox="1"/>
          <p:nvPr/>
        </p:nvSpPr>
        <p:spPr>
          <a:xfrm>
            <a:off x="844857" y="609905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D15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IV. Egyéb változások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96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7F000684-770C-46C8-9639-C9E0B537135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61472" y="2952666"/>
            <a:ext cx="7005054" cy="1477328"/>
          </a:xfrm>
        </p:spPr>
        <p:txBody>
          <a:bodyPr/>
          <a:lstStyle/>
          <a:p>
            <a:r>
              <a:rPr lang="hu-HU" dirty="0"/>
              <a:t>Köszönjük a bizalmat!</a:t>
            </a:r>
          </a:p>
          <a:p>
            <a:r>
              <a:rPr lang="hu-HU" dirty="0"/>
              <a:t>Jó szerencsét!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7448141-5097-4CDA-8AE9-38356571058B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3CB380B-558C-7CDD-53F5-9C3B2C7FF410}"/>
              </a:ext>
            </a:extLst>
          </p:cNvPr>
          <p:cNvSpPr txBox="1"/>
          <p:nvPr/>
        </p:nvSpPr>
        <p:spPr>
          <a:xfrm>
            <a:off x="4310032" y="5722656"/>
            <a:ext cx="357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https://ecovis.hu/blogok/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banyajog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42F828C-EF51-BEC1-463C-3DAF0620676E}"/>
              </a:ext>
            </a:extLst>
          </p:cNvPr>
          <p:cNvSpPr txBox="1"/>
          <p:nvPr/>
        </p:nvSpPr>
        <p:spPr>
          <a:xfrm>
            <a:off x="561472" y="4897674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Dr. Jean Kornél</a:t>
            </a:r>
          </a:p>
          <a:p>
            <a:r>
              <a:rPr lang="hu-H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Ügyvéd </a:t>
            </a:r>
            <a:endParaRPr lang="hu-HU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b="0" i="0" u="none" strike="noStrike" dirty="0">
                <a:solidFill>
                  <a:srgbClr val="7777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kornel.jean@ecovis.hu</a:t>
            </a:r>
            <a:endParaRPr lang="hu-HU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+36 </a:t>
            </a:r>
            <a:r>
              <a:rPr lang="hu-H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20 9 321896</a:t>
            </a:r>
            <a:endParaRPr lang="hu-HU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84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>
            <a:extLst>
              <a:ext uri="{FF2B5EF4-FFF2-40B4-BE49-F238E27FC236}">
                <a16:creationId xmlns:a16="http://schemas.microsoft.com/office/drawing/2014/main" id="{19C0E6B9-ACFF-705F-E573-D5B20B12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045" y="1679510"/>
            <a:ext cx="10709910" cy="240729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természeti erőforrások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nemzeti vagyon részét képezik.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egyre nagyobb felhasználói igény és az alapanyagok korlátozott mennyisége miatt a </a:t>
            </a:r>
            <a:r>
              <a:rPr lang="hu-HU" kern="100" dirty="0">
                <a:ea typeface="Calibri" panose="020F0502020204030204" pitchFamily="34" charset="0"/>
                <a:cs typeface="Calibri" panose="020F0502020204030204" pitchFamily="34" charset="0"/>
              </a:rPr>
              <a:t>jogi szabályozásban mindenhol általános tendencia a </a:t>
            </a:r>
            <a:r>
              <a:rPr lang="hu-HU" b="1" kern="100" dirty="0">
                <a:ea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otekcionizmus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és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nyersanyagok feletti rendelkezés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kitermelés feltételeinek minél szélesebb körű </a:t>
            </a:r>
            <a:r>
              <a:rPr lang="hu-H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előírhatósága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mint hangsúlyos rendező elvek a jogi szabályozásban.</a:t>
            </a:r>
          </a:p>
        </p:txBody>
      </p:sp>
    </p:spTree>
    <p:extLst>
      <p:ext uri="{BB962C8B-B14F-4D97-AF65-F5344CB8AC3E}">
        <p14:creationId xmlns:p14="http://schemas.microsoft.com/office/powerpoint/2010/main" val="318921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özlekedés, kültéri, jármű, Építési munkagép látható&#10;&#10;Automatikusan generált leírás">
            <a:extLst>
              <a:ext uri="{FF2B5EF4-FFF2-40B4-BE49-F238E27FC236}">
                <a16:creationId xmlns:a16="http://schemas.microsoft.com/office/drawing/2014/main" id="{156FCBC9-367E-BE54-EDCA-CBECC74B5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30381" b="-1"/>
          <a:stretch/>
        </p:blipFill>
        <p:spPr>
          <a:xfrm>
            <a:off x="6662057" y="10"/>
            <a:ext cx="552842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88C1738-1EA5-7CEE-D890-1D19033F056F}"/>
              </a:ext>
            </a:extLst>
          </p:cNvPr>
          <p:cNvSpPr txBox="1"/>
          <p:nvPr/>
        </p:nvSpPr>
        <p:spPr>
          <a:xfrm>
            <a:off x="422911" y="852466"/>
            <a:ext cx="6052534" cy="3869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D15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Bányászati szakigazgatás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u-HU" b="1" kern="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II.1.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Bt. 27. § (6) bekezdése szerinti, kitermelésre engedélyezni kívánt haszonanyag előírt mennyisége alóli felmentés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törvény három kategóriát állít fel, és minden esetben meghatározza azt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legmagasabb kitermelésre engedélyezett mennyiséget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amelyet a MÜT-be be kell tervezni.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kern="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előírthoz képest a bányafelügyelet, indokolt kérelem alapján, kisebb mennyiséget is meghatározhat.</a:t>
            </a:r>
          </a:p>
        </p:txBody>
      </p:sp>
    </p:spTree>
    <p:extLst>
      <p:ext uri="{BB962C8B-B14F-4D97-AF65-F5344CB8AC3E}">
        <p14:creationId xmlns:p14="http://schemas.microsoft.com/office/powerpoint/2010/main" val="73439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66B579-3B44-3F2A-FA67-52C41D21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Közigazgatási szakasz: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D3A164-AC04-B38A-AD02-2B69B914F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5457" y="1559359"/>
            <a:ext cx="10515600" cy="2672400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bányavállalkozó részletes indoklással kérte a kisebb mennyiség engedélyezését külön hangsúlyt fektetve arra, miért nem minősül indokolatlan területfoglalásnak a tervezett tevékenysége.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ClrTx/>
              <a:buNone/>
              <a:defRPr/>
            </a:pPr>
            <a:r>
              <a:rPr kumimoji="0" lang="hu-HU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elutasító határozat lényegében arra helyezte a hangsúlyt, hogy a bányavállalkozó </a:t>
            </a:r>
            <a:r>
              <a:rPr kumimoji="0" lang="hu-HU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magánérdekével szemben az állam érdeke </a:t>
            </a:r>
            <a:r>
              <a:rPr kumimoji="0" lang="hu-HU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az, hogy megfelelő mennyiségű ásványi nyersanyag álljon rendelkezésére, ebből kifolyólag ne legyenek magasak az alapanyag árak, illetve, hogy meg kell akadályozni az indokolatlan területfoglalást és az ezzel </a:t>
            </a:r>
            <a:r>
              <a:rPr kumimoji="0" lang="hu-HU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együttjáró</a:t>
            </a:r>
            <a:r>
              <a:rPr kumimoji="0" lang="hu-HU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versenytorzító hatást</a:t>
            </a:r>
            <a:r>
              <a:rPr lang="hu-HU" sz="7200" kern="100" dirty="0">
                <a:solidFill>
                  <a:prstClr val="black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ClrTx/>
              <a:buNone/>
              <a:defRPr/>
            </a:pPr>
            <a:r>
              <a:rPr lang="hu-HU" sz="7200" kern="100" dirty="0">
                <a:solidFill>
                  <a:prstClr val="black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Ha valaki nem tudja ezeket a feltételeket vállalni, akkor </a:t>
            </a:r>
            <a:r>
              <a:rPr lang="hu-HU" sz="7200" b="1" kern="100" dirty="0">
                <a:solidFill>
                  <a:prstClr val="black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nem köteles a bányászati jogot megtartani</a:t>
            </a:r>
            <a:r>
              <a:rPr lang="hu-HU" sz="7200" kern="100" dirty="0">
                <a:solidFill>
                  <a:prstClr val="black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hu-HU" sz="2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61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>
            <a:extLst>
              <a:ext uri="{FF2B5EF4-FFF2-40B4-BE49-F238E27FC236}">
                <a16:creationId xmlns:a16="http://schemas.microsoft.com/office/drawing/2014/main" id="{603EEA66-23D0-CFA3-2F38-BB5C488F7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9264" y="3657600"/>
            <a:ext cx="10405872" cy="24323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mérlegelési jogkörben hozott döntések bírósági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felülvizsgálatának lehetősége korlátozott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kern="100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kialakult bírói gyakorlatnak megfelelően </a:t>
            </a:r>
          </a:p>
          <a:p>
            <a:pPr marL="400050" indent="-400050" algn="just">
              <a:lnSpc>
                <a:spcPct val="100000"/>
              </a:lnSpc>
              <a:spcBef>
                <a:spcPts val="600"/>
              </a:spcBef>
              <a:buAutoNum type="romanLcParenBoth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tényállás megfelelő felderítettségét, </a:t>
            </a:r>
          </a:p>
          <a:p>
            <a:pPr marL="400050" indent="-400050" algn="just">
              <a:lnSpc>
                <a:spcPct val="100000"/>
              </a:lnSpc>
              <a:spcBef>
                <a:spcPts val="600"/>
              </a:spcBef>
              <a:buAutoNum type="romanLcParenBoth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következtetések okszerűségét és </a:t>
            </a:r>
          </a:p>
          <a:p>
            <a:pPr marL="400050" indent="-400050" algn="just">
              <a:lnSpc>
                <a:spcPct val="100000"/>
              </a:lnSpc>
              <a:spcBef>
                <a:spcPts val="600"/>
              </a:spcBef>
              <a:buAutoNum type="romanLcParenBoth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eljárási szabályoknak való megfelelést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lehet csak vizsgálni.</a:t>
            </a:r>
          </a:p>
        </p:txBody>
      </p:sp>
      <p:pic>
        <p:nvPicPr>
          <p:cNvPr id="17" name="Kép 16" descr="A képen talaj, ég, kültéri, fa látható&#10;&#10;Automatikusan generált leírás">
            <a:extLst>
              <a:ext uri="{FF2B5EF4-FFF2-40B4-BE49-F238E27FC236}">
                <a16:creationId xmlns:a16="http://schemas.microsoft.com/office/drawing/2014/main" id="{96F39B7E-7F28-7D62-546F-373C9F3F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4" y="768097"/>
            <a:ext cx="4873752" cy="2737103"/>
          </a:xfrm>
          <a:prstGeom prst="rect">
            <a:avLst/>
          </a:prstGeom>
        </p:spPr>
      </p:pic>
      <p:sp>
        <p:nvSpPr>
          <p:cNvPr id="2" name="Tartalom helye 2">
            <a:extLst>
              <a:ext uri="{FF2B5EF4-FFF2-40B4-BE49-F238E27FC236}">
                <a16:creationId xmlns:a16="http://schemas.microsoft.com/office/drawing/2014/main" id="{40BEDD87-200D-5586-6658-2ED363389042}"/>
              </a:ext>
            </a:extLst>
          </p:cNvPr>
          <p:cNvSpPr txBox="1">
            <a:spLocks/>
          </p:cNvSpPr>
          <p:nvPr/>
        </p:nvSpPr>
        <p:spPr>
          <a:xfrm>
            <a:off x="969264" y="920497"/>
            <a:ext cx="5126736" cy="27371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D153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hu-HU" sz="2400" b="1" kern="100" dirty="0">
                <a:ea typeface="Calibri" panose="020F0502020204030204" pitchFamily="34" charset="0"/>
                <a:cs typeface="Calibri" panose="020F0502020204030204" pitchFamily="34" charset="0"/>
              </a:rPr>
              <a:t>Bírósági szakasz: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hu-HU" sz="1900" kern="100" dirty="0">
                <a:ea typeface="Calibri" panose="020F0502020204030204" pitchFamily="34" charset="0"/>
                <a:cs typeface="Calibri" panose="020F0502020204030204" pitchFamily="34" charset="0"/>
              </a:rPr>
              <a:t>Az elutasító döntéssel szemben a bányavállalkozó a közigazgatási ügyekben eljáró bírósághoz fordult, hivatkozva alapvetően arra, hogy a hatóság helytelenül mérlegelte a kérelem indokolásában előadott, működésével, a bánya adottságaival, a gazdasági és piaci viszonyokkal kapcsolatban előadott érveket.</a:t>
            </a:r>
          </a:p>
        </p:txBody>
      </p:sp>
    </p:spTree>
    <p:extLst>
      <p:ext uri="{BB962C8B-B14F-4D97-AF65-F5344CB8AC3E}">
        <p14:creationId xmlns:p14="http://schemas.microsoft.com/office/powerpoint/2010/main" val="246302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5FC5C685-BC10-E950-03EF-E0CE52FB2B92}"/>
              </a:ext>
            </a:extLst>
          </p:cNvPr>
          <p:cNvSpPr txBox="1">
            <a:spLocks/>
          </p:cNvSpPr>
          <p:nvPr/>
        </p:nvSpPr>
        <p:spPr>
          <a:xfrm>
            <a:off x="446892" y="1038605"/>
            <a:ext cx="10823088" cy="470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bíróság az ítélettel helyben hagyta a bányafelügyelet döntését, az alábbi főbb indokok alapján: </a:t>
            </a:r>
          </a:p>
        </p:txBody>
      </p:sp>
      <p:sp>
        <p:nvSpPr>
          <p:cNvPr id="2" name="Szöveg helye 2">
            <a:extLst>
              <a:ext uri="{FF2B5EF4-FFF2-40B4-BE49-F238E27FC236}">
                <a16:creationId xmlns:a16="http://schemas.microsoft.com/office/drawing/2014/main" id="{4D537815-98A9-F7B1-F2AD-B0C4DF782291}"/>
              </a:ext>
            </a:extLst>
          </p:cNvPr>
          <p:cNvSpPr txBox="1">
            <a:spLocks/>
          </p:cNvSpPr>
          <p:nvPr/>
        </p:nvSpPr>
        <p:spPr>
          <a:xfrm>
            <a:off x="446892" y="1556765"/>
            <a:ext cx="10823088" cy="29009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bíróság respektálta a törvénymódosítás indokát, hogy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meg kell akadályozni az indokolatlan területfoglalást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álláspontjuk szerint a SZTFH döntése során, mint mérlegelési szempont ennek megfelelő döntést hozott (azt külön nem kellett bizonyítani az eljárásban, hogy a kérelmező maga indokolatlan területfoglaló-e);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mérlegelés során nem szükségszerű, hogy a kérelemben írt indokokra alapozva adjon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okszerű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magyarázatot a döntésére a hatóság. Ez a követelmény általában terheli a hatóságot.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>
            <a:extLst>
              <a:ext uri="{FF2B5EF4-FFF2-40B4-BE49-F238E27FC236}">
                <a16:creationId xmlns:a16="http://schemas.microsoft.com/office/drawing/2014/main" id="{4D537815-98A9-F7B1-F2AD-B0C4DF782291}"/>
              </a:ext>
            </a:extLst>
          </p:cNvPr>
          <p:cNvSpPr txBox="1">
            <a:spLocks/>
          </p:cNvSpPr>
          <p:nvPr/>
        </p:nvSpPr>
        <p:spPr>
          <a:xfrm>
            <a:off x="446892" y="1306286"/>
            <a:ext cx="10823088" cy="31514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bíróság véleménye szerint a hatóság a döntés indokolása szerint vizsgálta a bányavállalkozó érveit, azonban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 értett velük egyet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kern="100" dirty="0">
                <a:ea typeface="Calibri" panose="020F0502020204030204" pitchFamily="34" charset="0"/>
              </a:rPr>
              <a:t>de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döntését egyébként okszerűen indokolta;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hatóságnak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 kötelessége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egyetérteni, a jogszerűen meghozott döntését magát a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bíróság nem bírálhatja felül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kern="100" dirty="0">
                <a:ea typeface="Calibri" panose="020F0502020204030204" pitchFamily="34" charset="0"/>
              </a:rPr>
              <a:t>a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hatóságnak nem azt kellett a határozatában megindokolnia, hogy miért a fő szabályt alkalmazta, az igényelt volna külön érvelést, ha eltérést engedett volna az előírás alól.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8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1E197FF3-59FC-2FBE-6A60-49CE7E69C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938" y="1671725"/>
            <a:ext cx="7234830" cy="3963965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Bt. speciális mérlegelési szempontokat a 27. § (6) bekezdés esetén nem tartalmaz.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kern="100" dirty="0">
                <a:ea typeface="Calibri" panose="020F0502020204030204" pitchFamily="34" charset="0"/>
              </a:rPr>
              <a:t>Így, m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ivel a helyes mérlegelés eredményeként jogszerűen hozott döntés maga a bíróság által nem felülbírálható, a jogorvoslat a hatóság és a bányavállalkozó tartalmi egyet nem értése esetén nem nyújt valódi lehetőséget a felülvizsgálatra. 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Éppen ezért indokolt lenne ha a Bt. A mérlegelési jogkör gyakorlása mellett megfelelő </a:t>
            </a:r>
            <a:r>
              <a:rPr lang="hu-HU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értékgaranciális rendelkezéseket </a:t>
            </a:r>
            <a:r>
              <a:rPr lang="hu-H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tartalmazna, hogy mikor nem lehet pl. megtagadni (önhibán kívüliség, kedvezőtlen piaci helyzet, stb.) a kérelem teljesítését.    </a:t>
            </a:r>
            <a:endParaRPr lang="hu-HU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3105481-B523-5849-06C6-C36D3E2131AE}"/>
              </a:ext>
            </a:extLst>
          </p:cNvPr>
          <p:cNvSpPr txBox="1"/>
          <p:nvPr/>
        </p:nvSpPr>
        <p:spPr>
          <a:xfrm>
            <a:off x="433939" y="933061"/>
            <a:ext cx="7234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Összegzés: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69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1787</Words>
  <Application>Microsoft Office PowerPoint</Application>
  <PresentationFormat>Szélesvásznú</PresentationFormat>
  <Paragraphs>107</Paragraphs>
  <Slides>21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 Neue</vt:lpstr>
      <vt:lpstr>Office-téma</vt:lpstr>
      <vt:lpstr>Aktuális problémák napjaink jogalkalmazásában, joggyakorlatában a bányászatot érintő ügyekben</vt:lpstr>
      <vt:lpstr>I. Bevezető</vt:lpstr>
      <vt:lpstr>PowerPoint-bemutató</vt:lpstr>
      <vt:lpstr>PowerPoint-bemutató</vt:lpstr>
      <vt:lpstr>Közigazgatási szakasz: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Thuróczy Krisztián</dc:creator>
  <cp:lastModifiedBy>Jean Kornél</cp:lastModifiedBy>
  <cp:revision>205</cp:revision>
  <dcterms:created xsi:type="dcterms:W3CDTF">2017-06-22T08:34:19Z</dcterms:created>
  <dcterms:modified xsi:type="dcterms:W3CDTF">2024-05-09T06:30:51Z</dcterms:modified>
</cp:coreProperties>
</file>